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8" r:id="rId1"/>
    <p:sldMasterId id="2147483679" r:id="rId2"/>
    <p:sldMasterId id="2147483690" r:id="rId3"/>
  </p:sldMasterIdLst>
  <p:notesMasterIdLst>
    <p:notesMasterId r:id="rId15"/>
  </p:notesMasterIdLst>
  <p:sldIdLst>
    <p:sldId id="256" r:id="rId4"/>
    <p:sldId id="257" r:id="rId5"/>
    <p:sldId id="258" r:id="rId6"/>
    <p:sldId id="268" r:id="rId7"/>
    <p:sldId id="270" r:id="rId8"/>
    <p:sldId id="267" r:id="rId9"/>
    <p:sldId id="269" r:id="rId10"/>
    <p:sldId id="263" r:id="rId11"/>
    <p:sldId id="265" r:id="rId12"/>
    <p:sldId id="264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B1D49-C07C-4C5F-9934-1AE995C48F68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12109-4C57-42DD-8D8A-B06EA98F50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6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98CED-CAE4-4885-AB21-71E5022DD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1524"/>
            <a:ext cx="8680174" cy="16532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3A6EDC-2F3C-4998-9A92-BE062DB93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8680174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FDAC00-1A5A-4E70-AE1B-B7C88DB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fld id="{EDBD855A-6DB7-4B39-BD36-59D79BBC538C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BC72E1-D957-48BC-8874-D709F19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40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1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12A2B-FF40-46CD-BD88-3A9EA553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806069" cy="113237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961853-7B5D-4052-BD7E-A589C7CE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A61A5075-4969-444D-9288-9772731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9806F7E1-1EDA-4561-B9AF-88F38FFEBB75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44ECD81-67E6-4DB6-B8E4-AFE08A1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DFB8F21-69C9-48C2-B16C-29DFD85CAE3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78153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98CED-CAE4-4885-AB21-71E5022DD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1524"/>
            <a:ext cx="8680174" cy="16532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3A6EDC-2F3C-4998-9A92-BE062DB93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8680174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FDAC00-1A5A-4E70-AE1B-B7C88DB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fld id="{EDBD855A-6DB7-4B39-BD36-59D79BBC538C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BC72E1-D957-48BC-8874-D709F19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40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6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55FA7-E44B-453A-8ADB-F51BB401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7" y="365125"/>
            <a:ext cx="8816863" cy="1145623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7A9458-8452-48F7-B80D-6A5699EA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D95F73-734B-42D6-B98F-7320E7AE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99320AE-5643-4E6F-8722-5DA7ABC84119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77E559-7BFF-4928-BD82-3C987449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313E6C55-F433-46FE-929F-91D8D84C7B7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761663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94085-9F3F-42C7-BAF6-E136E35E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04" y="324885"/>
            <a:ext cx="7921763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8E6403-8608-4B71-8D31-038BB3C7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571" y="3680379"/>
            <a:ext cx="10425872" cy="18590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7DB325-9414-4089-AE76-B2A83964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FF9628F-A13A-450B-A13D-1A3408106C53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EF0B61-864C-4870-BD19-701789C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74FFD-9B19-4448-BCDC-B77E87D8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6"/>
            <a:ext cx="8779565" cy="1112492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2E0083-5025-407A-8AE5-5971E87E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748" y="1610139"/>
            <a:ext cx="5271052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AB78F1-3017-48AE-B135-9D07D5974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0139"/>
            <a:ext cx="5181600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77A39690-7815-43A1-8607-8F45465A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C4034FF2-46ED-464D-AD28-105A98D3C818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31DEA96-8325-41EB-A016-5E7E2262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4D543D40-CDAD-4723-A771-7769D479161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4287814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0052A-2AEB-4615-B222-86E7399B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66313" cy="114935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994629-724C-47B4-AFFF-6B9D8E71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095D29-E889-43C8-910A-DCC8B0C89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60F1F0-0A64-4F19-8C53-7B11457DB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BEAE89D-BD8B-4663-BDDF-2E7467882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8F18A810-C0EA-4DCA-B741-39717569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3189847A-8F8E-4244-A93F-C75515605C26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41DFC8B1-1461-4B91-AF87-00EAF9A6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594A4373-A0C2-450B-8B88-50D8DDF0F83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428877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80172-088F-4D47-B2F7-AFEE35A7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39809" cy="11389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C713EBC5-FBCA-4C2C-AD6E-13A8141C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EFD316B0-5E35-4CE7-A016-2224DD3F1724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5957452-FE17-487A-B871-9CA94AC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06AFB5F-C6FF-4A66-AE25-E8DC72FF78F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13672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17621B1-4CF5-48A8-8A10-62B63D94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F6D2204-6EB1-4621-BF80-D4C2BF2ADFCA}" type="datetime1">
              <a:rPr lang="en-US" smtClean="0">
                <a:solidFill>
                  <a:prstClr val="black"/>
                </a:solidFill>
              </a:rPr>
              <a:pPr/>
              <a:t>9/19/2024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4F8D12-2713-46E1-BD20-999E7849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10336413-A1CF-40F0-8361-8C8DB961F6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247551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37285-B734-45CB-9F80-9A4D03E0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1020417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AFEDA9-DF02-4F81-B637-1C59B006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30626"/>
            <a:ext cx="6172200" cy="4330424"/>
          </a:xfrm>
        </p:spPr>
        <p:txBody>
          <a:bodyPr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 sz="2800"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543B82-B5CC-4BB1-8F68-8A1A3F28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30626"/>
            <a:ext cx="4023277" cy="4338362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1937E5BE-BC3F-4038-A925-8732366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06E57707-DF77-4101-AFB9-D92B761FDF7D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A671DCC-A9E6-466E-A991-3D1FDE56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973FA2CC-BF36-4D49-8F5D-32277328D10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379566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59115-22FE-4B51-9CF6-D7894D87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993913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4C08D73-E8C0-4108-BE0D-FE4CF079C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83026"/>
            <a:ext cx="6172200" cy="4178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D4E6A3-33BE-47B4-A3A5-3F8F8095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50504"/>
            <a:ext cx="4023277" cy="4318484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60096FC7-7EF2-412C-9BC2-A180DCC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7FFE975B-B716-4FD8-9EAF-EA14975E593C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F8F737F-5B37-4F1A-8DF5-2612442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E22E4CAE-A3B2-48B2-8EC0-C8860507B97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27030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55FA7-E44B-453A-8ADB-F51BB401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7" y="365125"/>
            <a:ext cx="8816863" cy="1145623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7A9458-8452-48F7-B80D-6A5699EA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D95F73-734B-42D6-B98F-7320E7AE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99320AE-5643-4E6F-8722-5DA7ABC84119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77E559-7BFF-4928-BD82-3C987449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313E6C55-F433-46FE-929F-91D8D84C7B7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437063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12A2B-FF40-46CD-BD88-3A9EA553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806069" cy="113237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961853-7B5D-4052-BD7E-A589C7CE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A61A5075-4969-444D-9288-9772731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9806F7E1-1EDA-4561-B9AF-88F38FFEBB75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44ECD81-67E6-4DB6-B8E4-AFE08A1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DFB8F21-69C9-48C2-B16C-29DFD85CAE3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478878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998CED-CAE4-4885-AB21-71E5022DD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1524"/>
            <a:ext cx="8680174" cy="165327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3A6EDC-2F3C-4998-9A92-BE062DB93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8680174" cy="1143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FDAC00-1A5A-4E70-AE1B-B7C88DB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fld id="{EDBD855A-6DB7-4B39-BD36-59D79BBC538C}" type="datetime1">
              <a:rPr lang="en-US" smtClean="0"/>
              <a:pPr/>
              <a:t>9/19/2024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BC72E1-D957-48BC-8874-D709F19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9402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A8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1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55FA7-E44B-453A-8ADB-F51BB401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7" y="365125"/>
            <a:ext cx="8816863" cy="1145623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7A9458-8452-48F7-B80D-6A5699EA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D95F73-734B-42D6-B98F-7320E7AE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99320AE-5643-4E6F-8722-5DA7ABC84119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77E559-7BFF-4928-BD82-3C987449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313E6C55-F433-46FE-929F-91D8D84C7B7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46115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94085-9F3F-42C7-BAF6-E136E35E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04" y="324885"/>
            <a:ext cx="7921763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8E6403-8608-4B71-8D31-038BB3C7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571" y="3680379"/>
            <a:ext cx="10425872" cy="18590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7DB325-9414-4089-AE76-B2A83964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FF9628F-A13A-450B-A13D-1A3408106C53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EF0B61-864C-4870-BD19-701789C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7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74FFD-9B19-4448-BCDC-B77E87D8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6"/>
            <a:ext cx="8779565" cy="1112492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2E0083-5025-407A-8AE5-5971E87E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748" y="1610139"/>
            <a:ext cx="5271052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AB78F1-3017-48AE-B135-9D07D5974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0139"/>
            <a:ext cx="5181600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77A39690-7815-43A1-8607-8F45465A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C4034FF2-46ED-464D-AD28-105A98D3C818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31DEA96-8325-41EB-A016-5E7E2262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4D543D40-CDAD-4723-A771-7769D479161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4117838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0052A-2AEB-4615-B222-86E7399B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66313" cy="114935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994629-724C-47B4-AFFF-6B9D8E71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095D29-E889-43C8-910A-DCC8B0C89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60F1F0-0A64-4F19-8C53-7B11457DB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BEAE89D-BD8B-4663-BDDF-2E7467882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8F18A810-C0EA-4DCA-B741-39717569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3189847A-8F8E-4244-A93F-C75515605C26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41DFC8B1-1461-4B91-AF87-00EAF9A6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594A4373-A0C2-450B-8B88-50D8DDF0F83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761251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80172-088F-4D47-B2F7-AFEE35A7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39809" cy="11389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C713EBC5-FBCA-4C2C-AD6E-13A8141C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EFD316B0-5E35-4CE7-A016-2224DD3F1724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5957452-FE17-487A-B871-9CA94AC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06AFB5F-C6FF-4A66-AE25-E8DC72FF78F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631339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17621B1-4CF5-48A8-8A10-62B63D94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F6D2204-6EB1-4621-BF80-D4C2BF2ADFCA}" type="datetime1">
              <a:rPr lang="en-US" smtClean="0">
                <a:solidFill>
                  <a:prstClr val="black"/>
                </a:solidFill>
              </a:rPr>
              <a:pPr/>
              <a:t>9/19/2024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4F8D12-2713-46E1-BD20-999E7849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10336413-A1CF-40F0-8361-8C8DB961F6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655227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37285-B734-45CB-9F80-9A4D03E0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1020417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AFEDA9-DF02-4F81-B637-1C59B006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30626"/>
            <a:ext cx="6172200" cy="4330424"/>
          </a:xfrm>
        </p:spPr>
        <p:txBody>
          <a:bodyPr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 sz="2800"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543B82-B5CC-4BB1-8F68-8A1A3F28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30626"/>
            <a:ext cx="4023277" cy="4338362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1937E5BE-BC3F-4038-A925-8732366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06E57707-DF77-4101-AFB9-D92B761FDF7D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A671DCC-A9E6-466E-A991-3D1FDE56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973FA2CC-BF36-4D49-8F5D-32277328D10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641435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59115-22FE-4B51-9CF6-D7894D87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993913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4C08D73-E8C0-4108-BE0D-FE4CF079C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83026"/>
            <a:ext cx="6172200" cy="4178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D4E6A3-33BE-47B4-A3A5-3F8F8095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50504"/>
            <a:ext cx="4023277" cy="4318484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60096FC7-7EF2-412C-9BC2-A180DCC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7FFE975B-B716-4FD8-9EAF-EA14975E593C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F8F737F-5B37-4F1A-8DF5-2612442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E22E4CAE-A3B2-48B2-8EC0-C8860507B97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97274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594085-9F3F-42C7-BAF6-E136E35E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04" y="324885"/>
            <a:ext cx="7921763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8E6403-8608-4B71-8D31-038BB3C7A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571" y="3680379"/>
            <a:ext cx="10425872" cy="185903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97DB325-9414-4089-AE76-B2A83964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8FF9628F-A13A-450B-A13D-1A3408106C53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3EF0B61-864C-4870-BD19-701789C2C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558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12A2B-FF40-46CD-BD88-3A9EA553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806069" cy="113237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9961853-7B5D-4052-BD7E-A589C7CE8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A61A5075-4969-444D-9288-97727317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9806F7E1-1EDA-4561-B9AF-88F38FFEBB75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744ECD81-67E6-4DB6-B8E4-AFE08A17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DFB8F21-69C9-48C2-B16C-29DFD85CAE3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37798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74FFD-9B19-4448-BCDC-B77E87D8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6"/>
            <a:ext cx="8779565" cy="1112492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2E0083-5025-407A-8AE5-5971E87E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748" y="1610139"/>
            <a:ext cx="5271052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AB78F1-3017-48AE-B135-9D07D5974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10139"/>
            <a:ext cx="5181600" cy="4566824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77A39690-7815-43A1-8607-8F45465A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C4034FF2-46ED-464D-AD28-105A98D3C818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31DEA96-8325-41EB-A016-5E7E2262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4D543D40-CDAD-4723-A771-7769D479161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5938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80052A-2AEB-4615-B222-86E7399B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66313" cy="1149351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994629-724C-47B4-AFFF-6B9D8E71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095D29-E889-43C8-910A-DCC8B0C89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560F1F0-0A64-4F19-8C53-7B11457DB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BEAE89D-BD8B-4663-BDDF-2E7467882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>
                <a:latin typeface="PT Sans" panose="020B0503020203020204" pitchFamily="34" charset="-52"/>
                <a:ea typeface="PT Sans" panose="020B0503020203020204" pitchFamily="34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xmlns="" id="{8F18A810-C0EA-4DCA-B741-39717569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3189847A-8F8E-4244-A93F-C75515605C26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41DFC8B1-1461-4B91-AF87-00EAF9A6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Нижний колонтитул 4">
            <a:extLst>
              <a:ext uri="{FF2B5EF4-FFF2-40B4-BE49-F238E27FC236}">
                <a16:creationId xmlns:a16="http://schemas.microsoft.com/office/drawing/2014/main" xmlns="" id="{594A4373-A0C2-450B-8B88-50D8DDF0F83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23222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580172-088F-4D47-B2F7-AFEE35A7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4" y="365125"/>
            <a:ext cx="8739809" cy="11389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xmlns="" id="{C713EBC5-FBCA-4C2C-AD6E-13A8141C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EFD316B0-5E35-4CE7-A016-2224DD3F1724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5957452-FE17-487A-B871-9CA94ACEB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06AFB5F-C6FF-4A66-AE25-E8DC72FF78F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70445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17621B1-4CF5-48A8-8A10-62B63D94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F6D2204-6EB1-4621-BF80-D4C2BF2ADFCA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4F8D12-2713-46E1-BD20-999E7849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10336413-A1CF-40F0-8361-8C8DB961F6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220686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37285-B734-45CB-9F80-9A4D03E0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1020417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AFEDA9-DF02-4F81-B637-1C59B006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30626"/>
            <a:ext cx="6172200" cy="4330424"/>
          </a:xfrm>
        </p:spPr>
        <p:txBody>
          <a:bodyPr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>
              <a:defRPr sz="2800">
                <a:latin typeface="PT Sans" panose="020B0503020203020204" pitchFamily="34" charset="-52"/>
                <a:ea typeface="PT Sans" panose="020B0503020203020204" pitchFamily="34" charset="-52"/>
              </a:defRPr>
            </a:lvl2pPr>
            <a:lvl3pPr>
              <a:defRPr sz="2400">
                <a:latin typeface="PT Sans" panose="020B0503020203020204" pitchFamily="34" charset="-52"/>
                <a:ea typeface="PT Sans" panose="020B0503020203020204" pitchFamily="34" charset="-52"/>
              </a:defRPr>
            </a:lvl3pPr>
            <a:lvl4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4pPr>
            <a:lvl5pPr>
              <a:defRPr sz="2000">
                <a:latin typeface="PT Sans" panose="020B0503020203020204" pitchFamily="34" charset="-52"/>
                <a:ea typeface="PT Sans" panose="020B0503020203020204" pitchFamily="34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543B82-B5CC-4BB1-8F68-8A1A3F28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30626"/>
            <a:ext cx="4023277" cy="4338362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1937E5BE-BC3F-4038-A925-8732366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06E57707-DF77-4101-AFB9-D92B761FDF7D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A671DCC-A9E6-466E-A991-3D1FDE56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973FA2CC-BF36-4D49-8F5D-32277328D10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1634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59115-22FE-4B51-9CF6-D7894D872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457200"/>
            <a:ext cx="4023277" cy="993913"/>
          </a:xfrm>
        </p:spPr>
        <p:txBody>
          <a:bodyPr anchor="b"/>
          <a:lstStyle>
            <a:lvl1pPr>
              <a:defRPr sz="3200"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4C08D73-E8C0-4108-BE0D-FE4CF079C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83026"/>
            <a:ext cx="6172200" cy="41780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D4E6A3-33BE-47B4-A3A5-3F8F8095B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748" y="1550504"/>
            <a:ext cx="4023277" cy="4318484"/>
          </a:xfrm>
        </p:spPr>
        <p:txBody>
          <a:bodyPr/>
          <a:lstStyle>
            <a:lvl1pPr marL="0" indent="0">
              <a:buNone/>
              <a:defRPr sz="1600">
                <a:latin typeface="PT Sans" panose="020B0503020203020204" pitchFamily="34" charset="-52"/>
                <a:ea typeface="PT Sans" panose="020B0503020203020204" pitchFamily="34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xmlns="" id="{60096FC7-7EF2-412C-9BC2-A180DCC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7FFE975B-B716-4FD8-9EAF-EA14975E593C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F8F737F-5B37-4F1A-8DF5-2612442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E22E4CAE-A3B2-48B2-8EC0-C8860507B975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27758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55CB9-26D2-4F56-8613-261FEA8E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799443" cy="112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1D6E24-629F-4157-9FC2-29A102CE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7" y="1570383"/>
            <a:ext cx="10780643" cy="460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62917226-610F-4325-838A-1E6C4F92A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46E2211C-BC94-4489-97F1-AB2C2F8FE840}" type="datetime1">
              <a:rPr lang="en-US" smtClean="0"/>
              <a:t>9/19/2024</a:t>
            </a:fld>
            <a:endParaRPr lang="en-US" dirty="0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50675470-15A9-4A58-9C79-6A7BFE25A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5EB4196-E1FE-4B5C-A2D2-CAD6FEB5FB4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33662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55CB9-26D2-4F56-8613-261FEA8E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799443" cy="112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1D6E24-629F-4157-9FC2-29A102CE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7" y="1570383"/>
            <a:ext cx="10780643" cy="460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62917226-610F-4325-838A-1E6C4F92A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46E2211C-BC94-4489-97F1-AB2C2F8FE840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50675470-15A9-4A58-9C79-6A7BFE25A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5EB4196-E1FE-4B5C-A2D2-CAD6FEB5FB4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63051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55CB9-26D2-4F56-8613-261FEA8E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365125"/>
            <a:ext cx="8799443" cy="1125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01D6E24-629F-4157-9FC2-29A102CEC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747" y="1570383"/>
            <a:ext cx="10780643" cy="460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62917226-610F-4325-838A-1E6C4F92A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46E2211C-BC94-4489-97F1-AB2C2F8FE840}" type="datetime1">
              <a:rPr lang="en-US" smtClean="0">
                <a:solidFill>
                  <a:prstClr val="white"/>
                </a:solidFill>
              </a:rPr>
              <a:pPr/>
              <a:t>9/19/2024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xmlns="" id="{50675470-15A9-4A58-9C79-6A7BFE25A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5EB4196-E1FE-4B5C-A2D2-CAD6FEB5FB4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3356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www.appm.ru – info@appm.ru</a:t>
            </a:r>
          </a:p>
        </p:txBody>
      </p:sp>
    </p:spTree>
    <p:extLst>
      <p:ext uri="{BB962C8B-B14F-4D97-AF65-F5344CB8AC3E}">
        <p14:creationId xmlns:p14="http://schemas.microsoft.com/office/powerpoint/2010/main" val="11217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 Sans" panose="020B0503020203020204" pitchFamily="34" charset="-52"/>
          <a:ea typeface="PT Sans" panose="020B0503020203020204" pitchFamily="34" charset="-5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3E39EE-E02B-43B4-BF25-0E35D9C1B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460" y="2663322"/>
            <a:ext cx="8680174" cy="165327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Профессионалитет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билет в будущее!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F6EFC69-AD1B-4305-9FEC-C1E9E5FFB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460" y="4758033"/>
            <a:ext cx="8680174" cy="677917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целевые договоры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526" y="6009815"/>
            <a:ext cx="2055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09.2024</a:t>
            </a:r>
          </a:p>
        </p:txBody>
      </p:sp>
    </p:spTree>
    <p:extLst>
      <p:ext uri="{BB962C8B-B14F-4D97-AF65-F5344CB8AC3E}">
        <p14:creationId xmlns:p14="http://schemas.microsoft.com/office/powerpoint/2010/main" val="3503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Целевые договоры: ответственность</a:t>
            </a:r>
            <a:endParaRPr lang="ru-RU" sz="3400" b="1" i="1" dirty="0"/>
          </a:p>
        </p:txBody>
      </p:sp>
      <p:sp>
        <p:nvSpPr>
          <p:cNvPr id="4" name="Овал 3"/>
          <p:cNvSpPr/>
          <p:nvPr/>
        </p:nvSpPr>
        <p:spPr>
          <a:xfrm>
            <a:off x="950136" y="1510748"/>
            <a:ext cx="9574923" cy="709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каждому студенту, заключившему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6018" y="2466974"/>
            <a:ext cx="10014256" cy="34797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академической задолженности по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итогам семестра каждого курса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 успеваемости не ниже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ройти производственную практику;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/>
              <a:t>З</a:t>
            </a:r>
            <a:r>
              <a:rPr lang="ru-RU" dirty="0" smtClean="0"/>
              <a:t>аключить </a:t>
            </a:r>
            <a:r>
              <a:rPr lang="ru-RU" dirty="0"/>
              <a:t>трудовой </a:t>
            </a:r>
            <a:r>
              <a:rPr lang="ru-RU" dirty="0" smtClean="0"/>
              <a:t>договор;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Отработать не менее 3-х лет на предприятии.</a:t>
            </a:r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Контакты</a:t>
            </a:r>
            <a:endParaRPr lang="ru-RU" sz="3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17078" y="2164277"/>
            <a:ext cx="6451248" cy="301312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всем вопросам можно обратиться к заведующему производственным обучением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Закусовой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Наталье Сергеевне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уч.корпус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 этаж, 38 кабинет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 </a:t>
            </a:r>
            <a:r>
              <a:rPr lang="ru-RU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эл.почты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zav.praktikanit@yandex.ru</a:t>
            </a:r>
            <a:endParaRPr lang="ru-RU" sz="24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Участники кластера - работодатели</a:t>
            </a:r>
            <a:endParaRPr lang="ru-RU" sz="3400" b="1" i="1" dirty="0"/>
          </a:p>
        </p:txBody>
      </p:sp>
      <p:pic>
        <p:nvPicPr>
          <p:cNvPr id="4" name="Объект 3" descr="https://upload.wikimedia.org/wikipedia/commons/thumb/a/a4/APPM_Logo_Full_Vertical.png/400px-APPM_Logo_Full_Vertical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3" y="1772429"/>
            <a:ext cx="1216154" cy="75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titangroup.ru/bitrix/templates/books/images/logo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3" y="2958498"/>
            <a:ext cx="1336040" cy="73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pk-bs.ru/d/logo_3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63" y="4019709"/>
            <a:ext cx="1102360" cy="9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rkpf.ru/images/logo.pn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01" y="2915931"/>
            <a:ext cx="2504440" cy="54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firpo.ru/netcat_files/26/74/logo_professionalitet_14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880" y="1623684"/>
            <a:ext cx="4843145" cy="462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вал 10"/>
          <p:cNvSpPr/>
          <p:nvPr/>
        </p:nvSpPr>
        <p:spPr>
          <a:xfrm>
            <a:off x="8376340" y="3774993"/>
            <a:ext cx="1264944" cy="11455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400" dirty="0"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D:\ПРОФЕССИОНАЛИТЕТ\Оформление\ЛОГО предприятий\в пнг\2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56" y="499657"/>
            <a:ext cx="3157134" cy="315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7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АО «Архангельский ЦБК»</a:t>
            </a:r>
            <a:endParaRPr lang="ru-RU" sz="3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5335" y="1440185"/>
            <a:ext cx="584375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 «Архангельский целлюлозно-бумажный комбинат» (АЦБК) </a:t>
            </a:r>
            <a:endParaRPr lang="ru-RU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одним из крупнейших целлюлозно-бумажных предприятий России и Европы. Компания производит продукцию:</a:t>
            </a:r>
          </a:p>
          <a:p>
            <a:pPr lvl="1">
              <a:lnSpc>
                <a:spcPct val="115000"/>
              </a:lnSpc>
            </a:pPr>
            <a:r>
              <a:rPr lang="ru-RU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целлюлоза </a:t>
            </a:r>
            <a:r>
              <a:rPr 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сульфатная; </a:t>
            </a:r>
          </a:p>
          <a:p>
            <a:pPr lvl="1">
              <a:lnSpc>
                <a:spcPct val="115000"/>
              </a:lnSpc>
            </a:pPr>
            <a:r>
              <a:rPr 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картон; </a:t>
            </a:r>
          </a:p>
          <a:p>
            <a:pPr lvl="1">
              <a:lnSpc>
                <a:spcPct val="115000"/>
              </a:lnSpc>
            </a:pPr>
            <a:r>
              <a:rPr 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бумагу для гофрирования</a:t>
            </a:r>
            <a:r>
              <a:rPr lang="ru-RU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• </a:t>
            </a:r>
            <a:r>
              <a:rPr lang="ru-RU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бумагу односторонней гладкости.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66950" y="2965170"/>
            <a:ext cx="4993467" cy="33911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Приглашаем </a:t>
            </a:r>
            <a:r>
              <a:rPr lang="ru-RU" sz="17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заключению целевых договоров студентов по профессиям</a:t>
            </a:r>
            <a:r>
              <a:rPr lang="ru-RU" sz="17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Технолог,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Электромонтёр,</a:t>
            </a:r>
            <a:endParaRPr lang="ru-RU" sz="17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</a:t>
            </a:r>
            <a:r>
              <a:rPr lang="ru-RU" sz="17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контрольно-измерительных приборов и </a:t>
            </a: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автоматики,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</a:t>
            </a:r>
            <a:r>
              <a:rPr lang="ru-RU" sz="17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слесарных </a:t>
            </a: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работ, 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Механик,</a:t>
            </a:r>
            <a:endParaRPr lang="ru-RU" sz="17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Лаборант, </a:t>
            </a:r>
          </a:p>
          <a:p>
            <a:pPr marL="285750" indent="-285750" algn="ctr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Сварщик</a:t>
            </a:r>
            <a:r>
              <a:rPr lang="ru-RU" sz="17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Теплотехник.</a:t>
            </a:r>
            <a:endParaRPr lang="ru-RU" sz="17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2032" y="1673515"/>
            <a:ext cx="5516882" cy="46137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Работникам АЦБК </a:t>
            </a:r>
            <a:r>
              <a:rPr lang="ru-RU" sz="1600" b="1" i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предлагает: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Наставника на период адаптации;</a:t>
            </a:r>
            <a:endParaRPr lang="ru-RU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и повышение квалификации;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медицинское страхование;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по занятию спортом (свой бассейн, тренажерный зал, спортивные секции);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Оздоровительные программы (санаторий, детский оздоровительных отдых);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Жилищные программы;</a:t>
            </a:r>
          </a:p>
          <a:p>
            <a:pPr marL="285750" indent="-285750" algn="ctr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общественной жизни предприятия (мероприятия Молодежного Совета АЦБК, экологические акции, творческие и спортивные конкурсы</a:t>
            </a:r>
            <a:r>
              <a:rPr lang="ru-RU" sz="1600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658635" y="3185125"/>
            <a:ext cx="4342365" cy="30417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atMod val="105000"/>
                  <a:tint val="67000"/>
                  <a:lumMod val="0"/>
                  <a:lumOff val="100000"/>
                </a:schemeClr>
              </a:gs>
              <a:gs pos="97000">
                <a:schemeClr val="accent3">
                  <a:satMod val="103000"/>
                  <a:tint val="73000"/>
                  <a:alpha val="33000"/>
                  <a:lumMod val="69000"/>
                  <a:lumOff val="31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88868" y="3178994"/>
            <a:ext cx="3674532" cy="31773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atMod val="105000"/>
                  <a:tint val="67000"/>
                  <a:lumMod val="0"/>
                  <a:lumOff val="100000"/>
                </a:schemeClr>
              </a:gs>
              <a:gs pos="97000">
                <a:schemeClr val="accent3">
                  <a:satMod val="103000"/>
                  <a:tint val="73000"/>
                  <a:alpha val="33000"/>
                  <a:lumMod val="69000"/>
                  <a:lumOff val="31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8943" y="3387789"/>
            <a:ext cx="413846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Место работы: обособленные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подразделения ООО ПКП «Титан» (Архангельская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область, подбираем ближе к дому);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Вахтовый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метод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работы: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15/15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Оплата проезда к месту работы и обратно;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Проживание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в современных оборудованных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вагон-домах;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Вахтовый городок состоит из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3-х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или более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вагон-домов (имеется столовая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баня, слесарная мастерская); 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Спутниковый интернет;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Работа </a:t>
            </a:r>
            <a:r>
              <a:rPr lang="ru-RU" sz="1300" b="1" dirty="0">
                <a:solidFill>
                  <a:prstClr val="black"/>
                </a:solidFill>
                <a:cs typeface="Times New Roman" panose="02020603050405020304" pitchFamily="18" charset="0"/>
              </a:rPr>
              <a:t>в </a:t>
            </a:r>
            <a:r>
              <a:rPr lang="ru-RU" sz="13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бригаде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(машинист </a:t>
            </a:r>
            <a:r>
              <a:rPr lang="ru-RU" sz="13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харвестера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 и машинист </a:t>
            </a:r>
            <a:r>
              <a:rPr lang="ru-RU" sz="13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форвардера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работают в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паре).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59331" y="3146099"/>
            <a:ext cx="34940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Опытный </a:t>
            </a:r>
            <a:r>
              <a:rPr lang="ru-RU" sz="1300" b="1" dirty="0">
                <a:solidFill>
                  <a:prstClr val="black"/>
                </a:solidFill>
                <a:cs typeface="Times New Roman" panose="02020603050405020304" pitchFamily="18" charset="0"/>
              </a:rPr>
              <a:t>наставник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 для молодых специалистов;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Помощь в адаптации к вахтовому методу работы;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Обучение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и повышение квалификации;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Корпоративные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занятия спортом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Участие в жизни компании: Молодежный Совет, волонтерское движение, экологические акции, конкурсы </a:t>
            </a:r>
            <a:r>
              <a:rPr lang="ru-RU" sz="13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проф.мастерства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 др.;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Дополнительное медицинское страхование после 1 года работы;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b="1" dirty="0">
                <a:solidFill>
                  <a:prstClr val="black"/>
                </a:solidFill>
                <a:cs typeface="Times New Roman" panose="02020603050405020304" pitchFamily="18" charset="0"/>
              </a:rPr>
              <a:t>Материальная помощь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в особых жизненных ситуациях.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0559" y="3233602"/>
            <a:ext cx="2088421" cy="299327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atMod val="105000"/>
                  <a:tint val="67000"/>
                  <a:lumMod val="0"/>
                  <a:lumOff val="100000"/>
                </a:schemeClr>
              </a:gs>
              <a:gs pos="97000">
                <a:schemeClr val="accent3">
                  <a:satMod val="103000"/>
                  <a:tint val="73000"/>
                  <a:alpha val="33000"/>
                  <a:lumMod val="69000"/>
                  <a:lumOff val="31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ООО ПКП «ТИТАН»</a:t>
            </a:r>
            <a:endParaRPr lang="ru-RU" sz="3400" b="1" i="1" dirty="0"/>
          </a:p>
        </p:txBody>
      </p:sp>
      <p:pic>
        <p:nvPicPr>
          <p:cNvPr id="5" name="Рисунок 4" descr="http://www.titangroup.ru/bitrix/templates/books/images/logo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178" y="568366"/>
            <a:ext cx="1336040" cy="7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  <a:latin typeface="+mn-lt"/>
              </a:rPr>
              <a:pPr/>
              <a:t>4</a:t>
            </a:fld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523" y="1458570"/>
            <a:ext cx="10956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Сегодня </a:t>
            </a:r>
            <a:r>
              <a:rPr lang="ru-RU" sz="1600" b="1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2A3137"/>
                </a:solidFill>
                <a:cs typeface="Times New Roman" panose="02020603050405020304" pitchFamily="18" charset="0"/>
              </a:rPr>
              <a:t>ТИТАН»</a:t>
            </a:r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 — это динамично </a:t>
            </a:r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развивающееся лесозаготовительное предприятие</a:t>
            </a:r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 Архангельской </a:t>
            </a:r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области, на</a:t>
            </a:r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котором </a:t>
            </a:r>
            <a:r>
              <a:rPr lang="ru-RU" sz="1600" dirty="0">
                <a:solidFill>
                  <a:srgbClr val="2A3137"/>
                </a:solidFill>
                <a:cs typeface="Times New Roman" panose="02020603050405020304" pitchFamily="18" charset="0"/>
              </a:rPr>
              <a:t>работают тысячи </a:t>
            </a:r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людей. Высококвалифицированные специалисты, современная техника, </a:t>
            </a:r>
          </a:p>
          <a:p>
            <a:pPr algn="ctr"/>
            <a:r>
              <a:rPr lang="ru-RU" sz="1600" dirty="0" smtClean="0">
                <a:solidFill>
                  <a:srgbClr val="2A3137"/>
                </a:solidFill>
                <a:cs typeface="Times New Roman" panose="02020603050405020304" pitchFamily="18" charset="0"/>
              </a:rPr>
              <a:t>строгое соблюдение принципов ответственного лесопользования – основа успешной деятельности нашего холдинга.</a:t>
            </a:r>
            <a:endParaRPr lang="ru-RU" sz="16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350" y="3341856"/>
            <a:ext cx="208963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300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300" u="sng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Студентов по направлениям подготовки:</a:t>
            </a:r>
          </a:p>
          <a:p>
            <a:pPr algn="ctr"/>
            <a:endParaRPr lang="ru-RU" sz="1300" u="sng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Машинист лесозаготовительных и трелевочных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машин;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Мастер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по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ремонту     и </a:t>
            </a:r>
            <a:r>
              <a:rPr lang="ru-RU" sz="1300" dirty="0">
                <a:solidFill>
                  <a:prstClr val="black"/>
                </a:solidFill>
                <a:cs typeface="Times New Roman" panose="02020603050405020304" pitchFamily="18" charset="0"/>
              </a:rPr>
              <a:t>обслуживанию </a:t>
            </a:r>
            <a:r>
              <a:rPr lang="ru-RU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автомобилей. </a:t>
            </a:r>
            <a:endParaRPr lang="ru-RU" sz="13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ru-RU" sz="13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43200" y="2397821"/>
            <a:ext cx="2428092" cy="947088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170" y="2475346"/>
            <a:ext cx="19101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prstClr val="white"/>
                </a:solidFill>
                <a:cs typeface="Times New Roman" panose="02020603050405020304" pitchFamily="18" charset="0"/>
              </a:rPr>
              <a:t>Мы приглашаем для заключения целевого договора:</a:t>
            </a:r>
          </a:p>
        </p:txBody>
      </p:sp>
      <p:sp>
        <p:nvSpPr>
          <p:cNvPr id="15" name="Овал 14"/>
          <p:cNvSpPr/>
          <p:nvPr/>
        </p:nvSpPr>
        <p:spPr>
          <a:xfrm>
            <a:off x="4577164" y="2441966"/>
            <a:ext cx="2496067" cy="960100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25425" y="2592101"/>
            <a:ext cx="2042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Условия работы для наших сотрудников:</a:t>
            </a:r>
            <a:endParaRPr lang="ru-RU" sz="15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058869" y="2432734"/>
            <a:ext cx="2294931" cy="870054"/>
          </a:xfrm>
          <a:prstGeom prst="ellips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67536" y="2594382"/>
            <a:ext cx="2042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Меры социальной поддержки:</a:t>
            </a:r>
            <a:endParaRPr lang="ru-RU" sz="15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06" y="3448634"/>
            <a:ext cx="2561988" cy="30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7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904" y="1618054"/>
            <a:ext cx="11083161" cy="1327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3335" y="1257611"/>
            <a:ext cx="11476156" cy="15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0880" tIns="314226" rIns="91440" bIns="247572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6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ru-RU" alt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«Лесозавод 25» занимает лидирующие позиции среди лесоперерабатывающих предприятий Северо-Запада</a:t>
            </a:r>
            <a:r>
              <a:rPr lang="ru-RU" altLang="ru-RU" sz="16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видом деятельности ЗАО «Лесозавод 25» является производство экспортных пиломатериалов </a:t>
            </a:r>
            <a:r>
              <a:rPr kumimoji="0" lang="ru-RU" altLang="ru-RU" sz="1600" b="0" i="1" u="none" strike="noStrike" cap="none" normalizeH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древесных гранул. На предприятии </a:t>
            </a:r>
            <a:r>
              <a:rPr lang="ru-RU" sz="1600" i="1" dirty="0" smtClean="0">
                <a:cs typeface="Times New Roman" panose="02020603050405020304" pitchFamily="18" charset="0"/>
              </a:rPr>
              <a:t>действует самый современный лесоперерабатывающий комплекс </a:t>
            </a:r>
            <a:r>
              <a:rPr lang="ru-RU" sz="1600" i="1" dirty="0">
                <a:cs typeface="Times New Roman" panose="02020603050405020304" pitchFamily="18" charset="0"/>
              </a:rPr>
              <a:t>с полным циклом безотходной переработки </a:t>
            </a:r>
            <a:r>
              <a:rPr lang="ru-RU" sz="1600" i="1" dirty="0" smtClean="0">
                <a:cs typeface="Times New Roman" panose="02020603050405020304" pitchFamily="18" charset="0"/>
              </a:rPr>
              <a:t>древесины.  Высокий экологический рейтинг. 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effectLst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904" y="2681361"/>
            <a:ext cx="4809507" cy="751514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cs typeface="Times New Roman" panose="02020603050405020304" pitchFamily="18" charset="0"/>
              </a:rPr>
              <a:t>Мы приглашаем для заключения целевого </a:t>
            </a:r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договора </a:t>
            </a:r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студентов по специальностям и профессиям</a:t>
            </a:r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319" y="3696766"/>
            <a:ext cx="4340915" cy="22621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Технология переработки древесины;</a:t>
            </a:r>
            <a:endParaRPr lang="ru-RU" sz="1600" b="1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Мастер слесарных работ;</a:t>
            </a: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Электромонтер по </a:t>
            </a:r>
            <a:r>
              <a:rPr lang="ru-RU" sz="1600" b="1" dirty="0"/>
              <a:t>ремонту и </a:t>
            </a:r>
            <a:r>
              <a:rPr lang="ru-RU" sz="1600" b="1" dirty="0" smtClean="0"/>
              <a:t>обслуживанию электрооборудования;</a:t>
            </a: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Мастер по ремонту и обслуживанию автомобилей;</a:t>
            </a:r>
            <a:endParaRPr lang="ru-RU" sz="16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dirty="0" smtClean="0"/>
              <a:t>Мастер столярного и мебельного производства</a:t>
            </a:r>
            <a:endParaRPr lang="ru-RU" sz="1600" b="1" dirty="0" smtClean="0"/>
          </a:p>
          <a:p>
            <a:endParaRPr 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021628" y="2588785"/>
            <a:ext cx="5033153" cy="722614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Преимущества для работников</a:t>
            </a:r>
          </a:p>
          <a:p>
            <a:pPr algn="ctr"/>
            <a:r>
              <a:rPr lang="ru-RU" sz="16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 ЗАО «Лесозавод 25»</a:t>
            </a:r>
          </a:p>
          <a:p>
            <a:pPr algn="ctr"/>
            <a:endParaRPr lang="ru-RU" sz="16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68883" y="3304351"/>
            <a:ext cx="7323117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spc="5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Наставник на период адаптации;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spc="5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Обучение на рабочем месте и повышение квалификации;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spc="5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Дополнительное медицинское страхование;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spc="5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Программы по занятию спортом (свой тренажерный зал);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spc="5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Участие в жизни предприятия (экологические акции, творческие и спортивные конкурсы);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ea typeface="Times New Roman" panose="02020603050405020304" pitchFamily="18" charset="0"/>
              </a:rPr>
              <a:t>Оборудованные </a:t>
            </a:r>
            <a:r>
              <a:rPr lang="ru-RU" sz="1600" b="1" dirty="0">
                <a:ea typeface="Times New Roman" panose="02020603050405020304" pitchFamily="18" charset="0"/>
              </a:rPr>
              <a:t>комнаты для приема пищи, раздевалки, душевые </a:t>
            </a:r>
            <a:r>
              <a:rPr lang="ru-RU" sz="1600" b="1" dirty="0" smtClean="0">
                <a:ea typeface="Times New Roman" panose="02020603050405020304" pitchFamily="18" charset="0"/>
              </a:rPr>
              <a:t>комнаты;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ea typeface="Times New Roman" panose="02020603050405020304" pitchFamily="18" charset="0"/>
              </a:rPr>
              <a:t>Доставка </a:t>
            </a:r>
            <a:r>
              <a:rPr lang="ru-RU" sz="1600" b="1" dirty="0">
                <a:ea typeface="Times New Roman" panose="02020603050405020304" pitchFamily="18" charset="0"/>
              </a:rPr>
              <a:t>до работы и обратно из любой точки города Архангельска, </a:t>
            </a:r>
            <a:r>
              <a:rPr lang="ru-RU" sz="1600" b="1" dirty="0" err="1">
                <a:ea typeface="Times New Roman" panose="02020603050405020304" pitchFamily="18" charset="0"/>
              </a:rPr>
              <a:t>Новодвинска</a:t>
            </a:r>
            <a:r>
              <a:rPr lang="ru-RU" sz="1600" b="1" dirty="0">
                <a:ea typeface="Times New Roman" panose="02020603050405020304" pitchFamily="18" charset="0"/>
              </a:rPr>
              <a:t>, </a:t>
            </a:r>
            <a:r>
              <a:rPr lang="ru-RU" sz="1600" b="1" dirty="0" smtClean="0">
                <a:ea typeface="Times New Roman" panose="02020603050405020304" pitchFamily="18" charset="0"/>
              </a:rPr>
              <a:t>Северодвинска;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ea typeface="Times New Roman" panose="02020603050405020304" pitchFamily="18" charset="0"/>
              </a:rPr>
              <a:t>Удобный </a:t>
            </a:r>
            <a:r>
              <a:rPr lang="ru-RU" sz="1600" b="1" dirty="0">
                <a:ea typeface="Times New Roman" panose="02020603050405020304" pitchFamily="18" charset="0"/>
              </a:rPr>
              <a:t>график </a:t>
            </a:r>
            <a:r>
              <a:rPr lang="ru-RU" sz="1600" b="1" dirty="0" smtClean="0">
                <a:ea typeface="Times New Roman" panose="02020603050405020304" pitchFamily="18" charset="0"/>
              </a:rPr>
              <a:t>работы; фирменная </a:t>
            </a:r>
            <a:r>
              <a:rPr lang="ru-RU" sz="1600" b="1" dirty="0">
                <a:ea typeface="Times New Roman" panose="02020603050405020304" pitchFamily="18" charset="0"/>
              </a:rPr>
              <a:t>спец. одежда</a:t>
            </a:r>
            <a:r>
              <a:rPr lang="ru-RU" sz="1600" b="1" dirty="0" smtClean="0"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b="1" dirty="0" smtClean="0">
                <a:ea typeface="Times New Roman" panose="02020603050405020304" pitchFamily="18" charset="0"/>
              </a:rPr>
              <a:t>Возмещение </a:t>
            </a:r>
            <a:r>
              <a:rPr lang="ru-RU" sz="1600" b="1" dirty="0">
                <a:ea typeface="Times New Roman" panose="02020603050405020304" pitchFamily="18" charset="0"/>
              </a:rPr>
              <a:t>расходов на проезд к месту отдыха и обратно по России раз в 2 </a:t>
            </a:r>
            <a:r>
              <a:rPr lang="ru-RU" sz="1600" b="1" dirty="0" smtClean="0">
                <a:ea typeface="Times New Roman" panose="02020603050405020304" pitchFamily="18" charset="0"/>
              </a:rPr>
              <a:t>года Вам </a:t>
            </a:r>
            <a:r>
              <a:rPr lang="ru-RU" sz="1600" b="1" dirty="0">
                <a:ea typeface="Times New Roman" panose="02020603050405020304" pitchFamily="18" charset="0"/>
              </a:rPr>
              <a:t>и Вашим детям</a:t>
            </a:r>
            <a:r>
              <a:rPr lang="ru-RU" sz="1600" b="1" dirty="0" smtClean="0">
                <a:ea typeface="Times New Roman" panose="02020603050405020304" pitchFamily="18" charset="0"/>
              </a:rPr>
              <a:t>. </a:t>
            </a:r>
            <a:endParaRPr lang="ru-RU" sz="1600" b="1" dirty="0">
              <a:ea typeface="Times New Roman" panose="02020603050405020304" pitchFamily="18" charset="0"/>
            </a:endParaRPr>
          </a:p>
        </p:txBody>
      </p:sp>
      <p:pic>
        <p:nvPicPr>
          <p:cNvPr id="13" name="Picture 2" descr="D:\ПРОФЕССИОНАЛИТЕТ\Оформление\ЛОГО предприятий\в пнг\2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54" b="43560"/>
          <a:stretch/>
        </p:blipFill>
        <p:spPr bwMode="auto">
          <a:xfrm>
            <a:off x="856325" y="529814"/>
            <a:ext cx="4495966" cy="6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  <a:latin typeface="+mn-lt"/>
              </a:rPr>
              <a:pPr/>
              <a:t>6</a:t>
            </a:fld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825" y="28099"/>
            <a:ext cx="11863282" cy="738664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ru-RU" sz="42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АО «Архангельский фанерный завод"</a:t>
            </a:r>
            <a:endParaRPr lang="ru-RU" sz="42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176" y="3101819"/>
            <a:ext cx="11719931" cy="923330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relaxedInset"/>
          </a:sp3d>
        </p:spPr>
        <p:txBody>
          <a:bodyPr wrap="square" rtlCol="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>
                <a:ln w="50800"/>
                <a:solidFill>
                  <a:srgbClr val="C00000"/>
                </a:solidFill>
                <a:cs typeface="Times New Roman" panose="02020603050405020304" pitchFamily="18" charset="0"/>
              </a:rPr>
              <a:t>О</a:t>
            </a:r>
            <a:r>
              <a:rPr lang="ru-RU" b="1" i="1" dirty="0" smtClean="0">
                <a:ln w="50800"/>
                <a:solidFill>
                  <a:srgbClr val="C00000"/>
                </a:solidFill>
                <a:cs typeface="Times New Roman" panose="02020603050405020304" pitchFamily="18" charset="0"/>
              </a:rPr>
              <a:t>дин </a:t>
            </a:r>
            <a:r>
              <a:rPr lang="ru-RU" b="1" i="1" dirty="0">
                <a:ln w="50800"/>
                <a:solidFill>
                  <a:srgbClr val="C00000"/>
                </a:solidFill>
                <a:cs typeface="Times New Roman" panose="02020603050405020304" pitchFamily="18" charset="0"/>
              </a:rPr>
              <a:t>из лидеров по производству березовой фанеры в России</a:t>
            </a:r>
            <a:r>
              <a:rPr lang="ru-RU" b="1" i="1" dirty="0" smtClean="0">
                <a:ln w="50800"/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r>
              <a:rPr lang="en-US" b="1" i="1" dirty="0" smtClean="0">
                <a:ln w="50800"/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n w="50800"/>
                <a:solidFill>
                  <a:srgbClr val="C00000"/>
                </a:solidFill>
                <a:cs typeface="Times New Roman" panose="02020603050405020304" pitchFamily="18" charset="0"/>
              </a:rPr>
              <a:t>Сильное</a:t>
            </a:r>
            <a:r>
              <a:rPr lang="ru-RU" b="1" i="1" dirty="0">
                <a:ln w="50800"/>
                <a:solidFill>
                  <a:srgbClr val="C00000"/>
                </a:solidFill>
                <a:cs typeface="Times New Roman" panose="02020603050405020304" pitchFamily="18" charset="0"/>
              </a:rPr>
              <a:t>, конкурентоспособное предприятие с достойной репутацией и большим потенциалом возможностей</a:t>
            </a:r>
            <a:r>
              <a:rPr lang="ru-RU" b="1" i="1" dirty="0" smtClean="0">
                <a:ln w="50800"/>
                <a:solidFill>
                  <a:srgbClr val="C00000"/>
                </a:solidFill>
                <a:cs typeface="Times New Roman" panose="02020603050405020304" pitchFamily="18" charset="0"/>
              </a:rPr>
              <a:t>. А так же стабильно развивающееся предприятие по изготовлению современной мебели.</a:t>
            </a:r>
            <a:endParaRPr lang="en-US" b="1" i="1" dirty="0" smtClean="0">
              <a:ln w="50800"/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25" y="4302148"/>
            <a:ext cx="5417877" cy="2308324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Предлагаем следующие профессии: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Технолог;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Лаборант;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Мастер контрольно-измерительных приборов и автоматики;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Электромонтер;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Монтаж, техническое обслуживание и ремонт промышленного оборудования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38562" y="4302148"/>
            <a:ext cx="5918447" cy="2031325"/>
          </a:xfrm>
          <a:prstGeom prst="rect">
            <a:avLst/>
          </a:prstGeom>
          <a:solidFill>
            <a:schemeClr val="bg1">
              <a:lumMod val="95000"/>
              <a:alpha val="71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Для Вас: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Целевой договор с последующей гарантией трудоустройства;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Профессиональный рост, повышение квалификации;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Оздоровительные программы (детский лагерь, санаторий);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70AD47">
                    <a:lumMod val="50000"/>
                  </a:srgbClr>
                </a:solidFill>
                <a:cs typeface="Times New Roman" panose="02020603050405020304" pitchFamily="18" charset="0"/>
              </a:rPr>
              <a:t>Оплата проезда иногородним и т.д.</a:t>
            </a:r>
          </a:p>
        </p:txBody>
      </p:sp>
      <p:sp>
        <p:nvSpPr>
          <p:cNvPr id="4" name="Овал 3"/>
          <p:cNvSpPr/>
          <p:nvPr/>
        </p:nvSpPr>
        <p:spPr>
          <a:xfrm>
            <a:off x="0" y="28099"/>
            <a:ext cx="1037871" cy="10372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7" name="Picture 3" descr="C:\Users\Афанасенко_марина\Desktop\загрузки по VK\Logo_AFZ_zelen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" y="80077"/>
            <a:ext cx="908421" cy="9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4257" y="365125"/>
            <a:ext cx="8161353" cy="1145623"/>
          </a:xfrm>
        </p:spPr>
        <p:txBody>
          <a:bodyPr>
            <a:normAutofit/>
          </a:bodyPr>
          <a:lstStyle/>
          <a:p>
            <a:r>
              <a:rPr lang="ru-RU" sz="3400" b="1" i="1" dirty="0" smtClean="0"/>
              <a:t>ООО </a:t>
            </a:r>
            <a:r>
              <a:rPr lang="ru-RU" sz="3400" b="1" i="1" dirty="0"/>
              <a:t>«</a:t>
            </a:r>
            <a:r>
              <a:rPr lang="ru-RU" sz="3400" b="1" i="1" dirty="0" err="1"/>
              <a:t>Новодвинская</a:t>
            </a:r>
            <a:r>
              <a:rPr lang="ru-RU" sz="3400" b="1" i="1" dirty="0"/>
              <a:t> ремонтно-строительная компания»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0413" y="1640594"/>
            <a:ext cx="1003827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b="1" dirty="0" err="1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Новодвинская</a:t>
            </a:r>
            <a:r>
              <a:rPr lang="ru-RU" sz="1400" b="1" dirty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ремонтно-строительная </a:t>
            </a:r>
            <a:r>
              <a:rPr lang="ru-RU" sz="1400" b="1" dirty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компания»</a:t>
            </a:r>
            <a:r>
              <a:rPr lang="ru-RU" sz="1200" b="1" dirty="0">
                <a:solidFill>
                  <a:srgbClr val="004A8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1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стабильно 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развивающаяся строительная компания.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0413" y="2020645"/>
            <a:ext cx="9969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4A8F"/>
                </a:solidFill>
                <a:cs typeface="Times New Roman" panose="02020603050405020304" pitchFamily="18" charset="0"/>
              </a:rPr>
              <a:t>ООО «НРСК» </a:t>
            </a:r>
            <a:r>
              <a:rPr lang="ru-RU" sz="1400" dirty="0">
                <a:cs typeface="Times New Roman" panose="02020603050405020304" pitchFamily="18" charset="0"/>
              </a:rPr>
              <a:t>выполняет полный комплекс работ, охватывая цикл от </a:t>
            </a:r>
            <a:r>
              <a:rPr lang="ru-RU" sz="1400" dirty="0" smtClean="0">
                <a:cs typeface="Times New Roman" panose="02020603050405020304" pitchFamily="18" charset="0"/>
              </a:rPr>
              <a:t>проектирования до </a:t>
            </a:r>
            <a:r>
              <a:rPr lang="ru-RU" sz="1400" dirty="0">
                <a:cs typeface="Times New Roman" panose="02020603050405020304" pitchFamily="18" charset="0"/>
              </a:rPr>
              <a:t>ремонта и строительства зданий и сооружений, ремонта и монтажа оборудования.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889695" y="1707754"/>
            <a:ext cx="198408" cy="207749"/>
          </a:xfrm>
          <a:prstGeom prst="star5">
            <a:avLst/>
          </a:prstGeom>
          <a:solidFill>
            <a:srgbClr val="EBE600"/>
          </a:solidFill>
          <a:ln>
            <a:solidFill>
              <a:srgbClr val="004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89695" y="2163703"/>
            <a:ext cx="204159" cy="181627"/>
          </a:xfrm>
          <a:prstGeom prst="star5">
            <a:avLst/>
          </a:prstGeom>
          <a:solidFill>
            <a:srgbClr val="EBE600"/>
          </a:solidFill>
          <a:ln>
            <a:solidFill>
              <a:srgbClr val="004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5220" y="2536484"/>
            <a:ext cx="71220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sz="1400" dirty="0" smtClean="0">
                <a:cs typeface="Times New Roman" panose="02020603050405020304" pitchFamily="18" charset="0"/>
              </a:rPr>
              <a:t>На </a:t>
            </a:r>
            <a:r>
              <a:rPr lang="ru-RU" sz="1400" dirty="0">
                <a:cs typeface="Times New Roman" panose="02020603050405020304" pitchFamily="18" charset="0"/>
              </a:rPr>
              <a:t>сегодняшний день в компании работает более 350 человек. </a:t>
            </a:r>
          </a:p>
          <a:p>
            <a:pPr indent="450000"/>
            <a:r>
              <a:rPr lang="ru-RU" sz="1400" dirty="0">
                <a:cs typeface="Times New Roman" panose="02020603050405020304" pitchFamily="18" charset="0"/>
              </a:rPr>
              <a:t>Это слаженная команда высококвалифицированных специалистов 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pPr indent="450000"/>
            <a:r>
              <a:rPr lang="ru-RU" sz="1400" dirty="0" smtClean="0">
                <a:cs typeface="Times New Roman" panose="02020603050405020304" pitchFamily="18" charset="0"/>
              </a:rPr>
              <a:t>с </a:t>
            </a:r>
            <a:r>
              <a:rPr lang="ru-RU" sz="1400" dirty="0">
                <a:cs typeface="Times New Roman" panose="02020603050405020304" pitchFamily="18" charset="0"/>
              </a:rPr>
              <a:t>большим опытом </a:t>
            </a:r>
            <a:r>
              <a:rPr lang="ru-RU" sz="1400" dirty="0" smtClean="0">
                <a:cs typeface="Times New Roman" panose="02020603050405020304" pitchFamily="18" charset="0"/>
              </a:rPr>
              <a:t>работы в </a:t>
            </a:r>
            <a:r>
              <a:rPr lang="ru-RU" sz="1400" dirty="0">
                <a:cs typeface="Times New Roman" panose="02020603050405020304" pitchFamily="18" charset="0"/>
              </a:rPr>
              <a:t>сфере промышленного и гражданского строительства.</a:t>
            </a:r>
          </a:p>
        </p:txBody>
      </p:sp>
      <p:pic>
        <p:nvPicPr>
          <p:cNvPr id="1026" name="Picture 2" descr="Закон – Бесплатные иконки: разнообраз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54" y="3551223"/>
            <a:ext cx="287327" cy="1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421004" y="3150524"/>
            <a:ext cx="3867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Наши </a:t>
            </a:r>
            <a:r>
              <a:rPr lang="ru-RU" sz="1600" b="1" u="sng" dirty="0">
                <a:solidFill>
                  <a:srgbClr val="004A8F"/>
                </a:solidFill>
                <a:cs typeface="Times New Roman" panose="02020603050405020304" pitchFamily="18" charset="0"/>
              </a:rPr>
              <a:t>преимущества</a:t>
            </a:r>
            <a:r>
              <a:rPr lang="ru-RU" sz="1400" b="1" u="sng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142" y="4065514"/>
            <a:ext cx="201406" cy="2412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150" y="4699703"/>
            <a:ext cx="300221" cy="1953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68487" y="3812491"/>
            <a:ext cx="182589" cy="1825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8487" y="4364441"/>
            <a:ext cx="209377" cy="209377"/>
          </a:xfrm>
          <a:prstGeom prst="rect">
            <a:avLst/>
          </a:prstGeom>
        </p:spPr>
      </p:pic>
      <p:pic>
        <p:nvPicPr>
          <p:cNvPr id="1032" name="Picture 8" descr="Самолет – Бесплатные иконки: транспор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49" y="5619239"/>
            <a:ext cx="126851" cy="12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доровье – Бесплатные иконки: медицински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02" y="5847190"/>
            <a:ext cx="182589" cy="1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Еда – Бесплатные иконки: ед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870" y="5277261"/>
            <a:ext cx="190411" cy="1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Медицинская страховка – Бесплатные иконки: медицински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76" y="4966667"/>
            <a:ext cx="208065" cy="2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23887" y="3274331"/>
            <a:ext cx="4674049" cy="1948336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u="sng" dirty="0" smtClean="0">
              <a:solidFill>
                <a:srgbClr val="004A8F"/>
              </a:solidFill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Приглашаем к заключению </a:t>
            </a:r>
          </a:p>
          <a:p>
            <a:r>
              <a:rPr lang="ru-RU" sz="1400" b="1" u="sng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целевых договоров студентов по профессиям: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Электромонтёр, </a:t>
            </a:r>
            <a:endParaRPr lang="ru-RU" sz="1400" dirty="0" smtClean="0">
              <a:solidFill>
                <a:sysClr val="windowText" lastClr="000000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Электрогазосварщик</a:t>
            </a:r>
            <a:r>
              <a:rPr lang="ru-RU" sz="14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Мастер слесарных работ,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Механик.                        </a:t>
            </a:r>
            <a:endParaRPr lang="ru-RU" sz="1500" dirty="0" smtClean="0">
              <a:solidFill>
                <a:srgbClr val="004A8F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825" y="5327892"/>
            <a:ext cx="4812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Имея безупречную репутацию и огромный опыт работы, </a:t>
            </a:r>
            <a:r>
              <a:rPr lang="ru-RU" sz="1400" dirty="0" smtClean="0">
                <a:cs typeface="Times New Roman" panose="02020603050405020304" pitchFamily="18" charset="0"/>
              </a:rPr>
              <a:t>ООО </a:t>
            </a:r>
            <a:r>
              <a:rPr lang="ru-RU" sz="1400" dirty="0">
                <a:cs typeface="Times New Roman" panose="02020603050405020304" pitchFamily="18" charset="0"/>
              </a:rPr>
              <a:t>«</a:t>
            </a:r>
            <a:r>
              <a:rPr lang="ru-RU" sz="1400" dirty="0" smtClean="0">
                <a:cs typeface="Times New Roman" panose="02020603050405020304" pitchFamily="18" charset="0"/>
              </a:rPr>
              <a:t>НРСК» продолжает </a:t>
            </a:r>
            <a:r>
              <a:rPr lang="ru-RU" sz="1400" dirty="0">
                <a:cs typeface="Times New Roman" panose="02020603050405020304" pitchFamily="18" charset="0"/>
              </a:rPr>
              <a:t>активно развиваться </a:t>
            </a:r>
            <a:r>
              <a:rPr lang="ru-RU" sz="1400" dirty="0" smtClean="0">
                <a:cs typeface="Times New Roman" panose="02020603050405020304" pitchFamily="18" charset="0"/>
              </a:rPr>
              <a:t>                                    и </a:t>
            </a:r>
            <a:r>
              <a:rPr lang="ru-RU" sz="1400" dirty="0">
                <a:cs typeface="Times New Roman" panose="02020603050405020304" pitchFamily="18" charset="0"/>
              </a:rPr>
              <a:t>с уверенностью смотрит в будущее.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9" y="302079"/>
            <a:ext cx="1481393" cy="1066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70777" y="5467672"/>
            <a:ext cx="2933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Оплата </a:t>
            </a:r>
            <a:r>
              <a:rPr lang="ru-RU" sz="1600" dirty="0">
                <a:cs typeface="Times New Roman" panose="02020603050405020304" pitchFamily="18" charset="0"/>
              </a:rPr>
              <a:t>проезда к месту отдыха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42371" y="3448508"/>
            <a:ext cx="3906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  Официальное оформление по ТК РФ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30315" y="3723418"/>
            <a:ext cx="555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Дружный коллектив и квалифицированные наставники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30315" y="3998521"/>
            <a:ext cx="3545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Достойный уровень заработной платы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5783" y="4306776"/>
            <a:ext cx="4263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Возможность профессионального роста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0777" y="4573818"/>
            <a:ext cx="3769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Полный социальный пакет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5783" y="4884113"/>
            <a:ext cx="4164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Дополнительное медицинское страхование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49995" y="5188961"/>
            <a:ext cx="2671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Скидки на питание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35782" y="5747466"/>
            <a:ext cx="6056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anose="02020603050405020304" pitchFamily="18" charset="0"/>
              </a:rPr>
              <a:t>Оздоровительные и спортивные программы (бассейн, тренажёрный зал, санаторий-профилакторий)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405" y="5974189"/>
            <a:ext cx="427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4A8F"/>
                </a:solidFill>
                <a:cs typeface="Times New Roman" panose="02020603050405020304" pitchFamily="18" charset="0"/>
              </a:rPr>
              <a:t>Ждём Вас в нашу команду!</a:t>
            </a:r>
            <a:endParaRPr lang="ru-RU" sz="1600" b="1" dirty="0">
              <a:solidFill>
                <a:srgbClr val="004A8F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3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Целевые договоры: мотивация</a:t>
            </a:r>
            <a:endParaRPr lang="ru-RU" sz="3400" b="1" i="1" dirty="0"/>
          </a:p>
        </p:txBody>
      </p:sp>
      <p:sp>
        <p:nvSpPr>
          <p:cNvPr id="4" name="Овал 3"/>
          <p:cNvSpPr/>
          <p:nvPr/>
        </p:nvSpPr>
        <p:spPr>
          <a:xfrm>
            <a:off x="950136" y="1510748"/>
            <a:ext cx="9574923" cy="709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студенту, заключившему целевой договор с одним из работодатели кластера гарантировано: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9808" y="2485890"/>
            <a:ext cx="4843166" cy="358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Концентрированная практика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потенциальном рабочем месте;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каждым студентом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производстве;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Оплата производственной практики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Гарантированное трудоустройство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приоритете на тоже место, где проходили практику);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58455" y="2485890"/>
            <a:ext cx="4856830" cy="358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возможности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одной профессии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 дополнительного профессионального образования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рамками осваиваемой студентами образовательной программы;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Возмещение затрат на проживание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общежитии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иногородних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студентов.</a:t>
            </a:r>
          </a:p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i="1" dirty="0" smtClean="0"/>
              <a:t>Целевые договоры: мотивация</a:t>
            </a:r>
            <a:endParaRPr lang="ru-RU" sz="3400" b="1" i="1" dirty="0"/>
          </a:p>
        </p:txBody>
      </p:sp>
      <p:sp>
        <p:nvSpPr>
          <p:cNvPr id="4" name="Овал 3"/>
          <p:cNvSpPr/>
          <p:nvPr/>
        </p:nvSpPr>
        <p:spPr>
          <a:xfrm>
            <a:off x="950136" y="1510748"/>
            <a:ext cx="9574923" cy="709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Каждому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студенту, заключившему целевой договор с одним из работодатели кластера гарантировано: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0803" y="2485889"/>
            <a:ext cx="11250273" cy="2496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Ежемесячная стипендия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отсутствии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академической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задолженности,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устанавливаемая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среднего балла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успеваемости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семестр с 1-го курса не ниже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3,5;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159739"/>
              </p:ext>
            </p:extLst>
          </p:nvPr>
        </p:nvGraphicFramePr>
        <p:xfrm>
          <a:off x="6064783" y="2809376"/>
          <a:ext cx="5292696" cy="1849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3687">
                  <a:extLst>
                    <a:ext uri="{9D8B030D-6E8A-4147-A177-3AD203B41FA5}">
                      <a16:colId xmlns:a16="http://schemas.microsoft.com/office/drawing/2014/main" xmlns="" val="813192270"/>
                    </a:ext>
                  </a:extLst>
                </a:gridCol>
                <a:gridCol w="2031964">
                  <a:extLst>
                    <a:ext uri="{9D8B030D-6E8A-4147-A177-3AD203B41FA5}">
                      <a16:colId xmlns:a16="http://schemas.microsoft.com/office/drawing/2014/main" xmlns="" val="2187531245"/>
                    </a:ext>
                  </a:extLst>
                </a:gridCol>
                <a:gridCol w="2007045">
                  <a:extLst>
                    <a:ext uri="{9D8B030D-6E8A-4147-A177-3AD203B41FA5}">
                      <a16:colId xmlns:a16="http://schemas.microsoft.com/office/drawing/2014/main" xmlns="" val="3568511968"/>
                    </a:ext>
                  </a:extLst>
                </a:gridCol>
              </a:tblGrid>
              <a:tr h="836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 успеваемости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Программы подготовки специалистов среднего звена</a:t>
                      </a:r>
                      <a:endParaRPr lang="ru-RU" sz="10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Программы подготовки квалифицированных, рабочих, служащих</a:t>
                      </a:r>
                      <a:endParaRPr lang="ru-RU" sz="10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20658414"/>
                  </a:ext>
                </a:extLst>
              </a:tr>
              <a:tr h="33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3,5 – 3,8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2 000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1 500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13611789"/>
                  </a:ext>
                </a:extLst>
              </a:tr>
              <a:tr h="33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3,81 – 4,49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3 000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2 500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2859135"/>
                  </a:ext>
                </a:extLst>
              </a:tr>
              <a:tr h="337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&gt; 4,5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4 000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3 500</a:t>
                      </a:r>
                      <a:endParaRPr lang="ru-RU" sz="1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4334058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003738" y="5248006"/>
            <a:ext cx="10662743" cy="8702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i="1" dirty="0" smtClean="0"/>
              <a:t>Разовая </a:t>
            </a:r>
            <a:r>
              <a:rPr lang="ru-RU" b="1" i="1" dirty="0"/>
              <a:t>выплата в размере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10 000 </a:t>
            </a:r>
            <a:r>
              <a:rPr lang="ru-RU" b="1" i="1" dirty="0"/>
              <a:t>руб. </a:t>
            </a:r>
            <a:r>
              <a:rPr lang="ru-RU" dirty="0"/>
              <a:t>за результаты промежуточной аттестации на «отлично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PM-Powerpoint" id="{4D81895A-BB32-4F30-B749-209386691FFD}" vid="{4FDAEB9F-AC54-4C26-AF0B-74D03FB3D666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PM-Powerpoint" id="{4D81895A-BB32-4F30-B749-209386691FFD}" vid="{4FDAEB9F-AC54-4C26-AF0B-74D03FB3D666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PM-Powerpoint" id="{4D81895A-BB32-4F30-B749-209386691FFD}" vid="{4FDAEB9F-AC54-4C26-AF0B-74D03FB3D66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APPM-Powerpoint</Template>
  <TotalTime>2782</TotalTime>
  <Words>972</Words>
  <Application>Microsoft Office PowerPoint</Application>
  <PresentationFormat>Произвольный</PresentationFormat>
  <Paragraphs>163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«Профессионалитет» - билет в будущее!</vt:lpstr>
      <vt:lpstr>Участники кластера - работодатели</vt:lpstr>
      <vt:lpstr>АО «Архангельский ЦБК»</vt:lpstr>
      <vt:lpstr>ООО ПКП «ТИТАН»</vt:lpstr>
      <vt:lpstr>Презентация PowerPoint</vt:lpstr>
      <vt:lpstr>Презентация PowerPoint</vt:lpstr>
      <vt:lpstr>ООО «Новодвинская ремонтно-строительная компания»</vt:lpstr>
      <vt:lpstr>Целевые договоры: мотивация</vt:lpstr>
      <vt:lpstr>Целевые договоры: мотивация</vt:lpstr>
      <vt:lpstr>Целевые договоры: ответственность</vt:lpstr>
      <vt:lpstr>Контакты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«Профессионалитет» - билет в будущее</dc:title>
  <dc:creator>САВВИНА ОЛЬГА ИВАНОВНА</dc:creator>
  <cp:lastModifiedBy>1</cp:lastModifiedBy>
  <cp:revision>28</cp:revision>
  <dcterms:created xsi:type="dcterms:W3CDTF">2024-09-04T12:53:29Z</dcterms:created>
  <dcterms:modified xsi:type="dcterms:W3CDTF">2024-09-19T10:18:33Z</dcterms:modified>
</cp:coreProperties>
</file>