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68" r:id="rId1"/>
    <p:sldMasterId id="2147483679" r:id="rId2"/>
  </p:sldMasterIdLst>
  <p:notesMasterIdLst>
    <p:notesMasterId r:id="rId13"/>
  </p:notesMasterIdLst>
  <p:sldIdLst>
    <p:sldId id="256" r:id="rId3"/>
    <p:sldId id="257" r:id="rId4"/>
    <p:sldId id="271" r:id="rId5"/>
    <p:sldId id="273" r:id="rId6"/>
    <p:sldId id="272" r:id="rId7"/>
    <p:sldId id="269" r:id="rId8"/>
    <p:sldId id="263" r:id="rId9"/>
    <p:sldId id="265" r:id="rId10"/>
    <p:sldId id="264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424" y="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7A56BB-DC5A-4D12-A235-EBAE90DC9DA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2FD40A-73FD-4BDF-B945-3B662D3D1CE9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100" b="1" i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является одним из крупнейших целлюлозно-бумажных предприятий. Компания производит продукцию:</a:t>
          </a:r>
        </a:p>
        <a:p>
          <a:pPr>
            <a:lnSpc>
              <a:spcPct val="100000"/>
            </a:lnSpc>
          </a:pPr>
          <a:r>
            <a:rPr lang="ru-RU" sz="1100" b="1" i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• целлюлоза сульфатная </a:t>
          </a:r>
        </a:p>
        <a:p>
          <a:pPr>
            <a:lnSpc>
              <a:spcPct val="100000"/>
            </a:lnSpc>
          </a:pPr>
          <a:r>
            <a:rPr lang="ru-RU" sz="1100" b="1" i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• картон</a:t>
          </a:r>
        </a:p>
        <a:p>
          <a:pPr>
            <a:lnSpc>
              <a:spcPct val="100000"/>
            </a:lnSpc>
          </a:pPr>
          <a:r>
            <a:rPr lang="ru-RU" sz="1100" b="1" i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• бумагу для гофрирования</a:t>
          </a:r>
        </a:p>
        <a:p>
          <a:pPr>
            <a:lnSpc>
              <a:spcPct val="100000"/>
            </a:lnSpc>
          </a:pPr>
          <a:r>
            <a:rPr lang="ru-RU" sz="1100" b="1" i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• бумагу односторонней гладкости</a:t>
          </a:r>
          <a:endParaRPr lang="ru-RU" sz="1100" b="1" dirty="0"/>
        </a:p>
      </dgm:t>
    </dgm:pt>
    <dgm:pt modelId="{293B8AD4-95A5-4CDF-8A76-4623D8133FDB}" type="parTrans" cxnId="{AFB26419-996A-4AB5-9DE7-43F211E9EA40}">
      <dgm:prSet/>
      <dgm:spPr/>
      <dgm:t>
        <a:bodyPr/>
        <a:lstStyle/>
        <a:p>
          <a:endParaRPr lang="ru-RU"/>
        </a:p>
      </dgm:t>
    </dgm:pt>
    <dgm:pt modelId="{E58DD20F-BA2F-487C-B437-FE6BD417CA05}" type="sibTrans" cxnId="{AFB26419-996A-4AB5-9DE7-43F211E9EA40}">
      <dgm:prSet/>
      <dgm:spPr/>
      <dgm:t>
        <a:bodyPr/>
        <a:lstStyle/>
        <a:p>
          <a:endParaRPr lang="ru-RU"/>
        </a:p>
      </dgm:t>
    </dgm:pt>
    <dgm:pt modelId="{F14F4C83-80B3-446C-AB70-C73D47A7FCA3}">
      <dgm:prSet phldrT="[Текст]" custT="1"/>
      <dgm:spPr/>
      <dgm:t>
        <a:bodyPr/>
        <a:lstStyle/>
        <a:p>
          <a:r>
            <a:rPr lang="ru-RU" sz="1200" i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• </a:t>
          </a:r>
          <a:r>
            <a:rPr lang="ru-RU" sz="12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Электромонтёр</a:t>
          </a:r>
        </a:p>
        <a:p>
          <a:r>
            <a:rPr lang="ru-RU" sz="1200" i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• </a:t>
          </a:r>
          <a:r>
            <a:rPr lang="ru-RU" sz="12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Мастер контрольно-измерительных приборов и автоматики</a:t>
          </a:r>
        </a:p>
        <a:p>
          <a:r>
            <a:rPr lang="ru-RU" sz="1200" i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• </a:t>
          </a:r>
          <a:r>
            <a:rPr lang="ru-RU" sz="12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Мастер слесарных работ </a:t>
          </a:r>
        </a:p>
        <a:p>
          <a:r>
            <a:rPr lang="ru-RU" sz="1200" i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• </a:t>
          </a:r>
          <a:r>
            <a:rPr lang="ru-RU" sz="12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Механик</a:t>
          </a:r>
        </a:p>
        <a:p>
          <a:r>
            <a:rPr lang="ru-RU" sz="1200" i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• </a:t>
          </a:r>
          <a:r>
            <a:rPr lang="ru-RU" sz="12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Сварщик</a:t>
          </a:r>
          <a:endParaRPr lang="ru-RU" sz="1200" dirty="0"/>
        </a:p>
      </dgm:t>
    </dgm:pt>
    <dgm:pt modelId="{8D151E3E-7FBC-48B7-BC22-1AE2CE446397}" type="parTrans" cxnId="{C061B03A-BBFC-4214-8F3A-C83646E46D34}">
      <dgm:prSet/>
      <dgm:spPr/>
      <dgm:t>
        <a:bodyPr/>
        <a:lstStyle/>
        <a:p>
          <a:endParaRPr lang="ru-RU"/>
        </a:p>
      </dgm:t>
    </dgm:pt>
    <dgm:pt modelId="{9C7AEC73-CC1F-4553-B83A-9116D8B7A184}" type="sibTrans" cxnId="{C061B03A-BBFC-4214-8F3A-C83646E46D34}">
      <dgm:prSet/>
      <dgm:spPr/>
      <dgm:t>
        <a:bodyPr/>
        <a:lstStyle/>
        <a:p>
          <a:endParaRPr lang="ru-RU"/>
        </a:p>
      </dgm:t>
    </dgm:pt>
    <dgm:pt modelId="{967C9504-C5B3-40D4-B366-7438373FCA1A}">
      <dgm:prSet phldrT="[Текст]" custT="1"/>
      <dgm:spPr/>
      <dgm:t>
        <a:bodyPr/>
        <a:lstStyle/>
        <a:p>
          <a:r>
            <a:rPr lang="ru-RU" sz="1000" i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• </a:t>
          </a:r>
          <a:r>
            <a:rPr lang="ru-RU" sz="10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Наставника на период адаптации	 </a:t>
          </a:r>
          <a:r>
            <a:rPr lang="ru-RU" sz="1000" i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• </a:t>
          </a:r>
          <a:r>
            <a:rPr lang="ru-RU" sz="10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Обучение и повышение квалификации</a:t>
          </a:r>
        </a:p>
        <a:p>
          <a:r>
            <a:rPr lang="ru-RU" sz="1000" i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• </a:t>
          </a:r>
          <a:r>
            <a:rPr lang="ru-RU" sz="10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Программы по занятию спортом (свой бассейн, тренажерный зал, спортивные секции)</a:t>
          </a:r>
        </a:p>
        <a:p>
          <a:r>
            <a:rPr lang="ru-RU" sz="1000" i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• </a:t>
          </a:r>
          <a:r>
            <a:rPr lang="ru-RU" sz="10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Дополнительное медицинское страхование (в </a:t>
          </a:r>
          <a:r>
            <a:rPr lang="ru-RU" sz="1000" b="1" i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т.ч</a:t>
          </a:r>
          <a:r>
            <a:rPr lang="ru-RU" sz="10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. стоматологию)</a:t>
          </a:r>
        </a:p>
        <a:p>
          <a:r>
            <a:rPr lang="ru-RU" sz="1000" i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• </a:t>
          </a:r>
          <a:r>
            <a:rPr lang="ru-RU" sz="10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Компенсацию расходов на аренду жилья </a:t>
          </a:r>
          <a:r>
            <a:rPr lang="ru-RU" sz="1000" i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• </a:t>
          </a:r>
          <a:r>
            <a:rPr lang="ru-RU" sz="10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Жилищная программа «Обеспечение жильём молодых семей»</a:t>
          </a:r>
        </a:p>
        <a:p>
          <a:r>
            <a:rPr lang="ru-RU" sz="1000" i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• </a:t>
          </a:r>
          <a:r>
            <a:rPr lang="ru-RU" sz="10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Скидки на питание в производственных столовых</a:t>
          </a:r>
        </a:p>
        <a:p>
          <a:r>
            <a:rPr lang="ru-RU" sz="1000" i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• </a:t>
          </a:r>
          <a:r>
            <a:rPr lang="ru-RU" sz="10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Участие в общественной жизни предприятия (мероприятия Молодежного Совета АЦБК, экологические акции, творческие и спортивные конкурсы)</a:t>
          </a:r>
          <a:endParaRPr lang="ru-RU" sz="1000" dirty="0">
            <a:solidFill>
              <a:schemeClr val="bg1"/>
            </a:solidFill>
          </a:endParaRPr>
        </a:p>
      </dgm:t>
    </dgm:pt>
    <dgm:pt modelId="{EA4B60AE-64E5-4266-9338-2CD7BA285640}" type="parTrans" cxnId="{3E7650A5-0A47-45C0-AC64-69669264C2C6}">
      <dgm:prSet/>
      <dgm:spPr/>
      <dgm:t>
        <a:bodyPr/>
        <a:lstStyle/>
        <a:p>
          <a:endParaRPr lang="ru-RU"/>
        </a:p>
      </dgm:t>
    </dgm:pt>
    <dgm:pt modelId="{A39B5ED8-CE29-4EB6-A4B1-D489C0EF0AE3}" type="sibTrans" cxnId="{3E7650A5-0A47-45C0-AC64-69669264C2C6}">
      <dgm:prSet/>
      <dgm:spPr/>
      <dgm:t>
        <a:bodyPr/>
        <a:lstStyle/>
        <a:p>
          <a:endParaRPr lang="ru-RU"/>
        </a:p>
      </dgm:t>
    </dgm:pt>
    <dgm:pt modelId="{731D4121-A0AE-4206-A1FC-8A99D7C67CFD}" type="pres">
      <dgm:prSet presAssocID="{097A56BB-DC5A-4D12-A235-EBAE90DC9DA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058E27D-36F4-4ECB-B571-B79ED7C36B79}" type="pres">
      <dgm:prSet presAssocID="{097A56BB-DC5A-4D12-A235-EBAE90DC9DA1}" presName="Name1" presStyleCnt="0"/>
      <dgm:spPr/>
    </dgm:pt>
    <dgm:pt modelId="{293DFE5B-185D-4D59-9F16-923F4951D888}" type="pres">
      <dgm:prSet presAssocID="{097A56BB-DC5A-4D12-A235-EBAE90DC9DA1}" presName="cycle" presStyleCnt="0"/>
      <dgm:spPr/>
    </dgm:pt>
    <dgm:pt modelId="{D487F516-C43E-4980-88EF-A9D136AE0F21}" type="pres">
      <dgm:prSet presAssocID="{097A56BB-DC5A-4D12-A235-EBAE90DC9DA1}" presName="srcNode" presStyleLbl="node1" presStyleIdx="0" presStyleCnt="3"/>
      <dgm:spPr/>
    </dgm:pt>
    <dgm:pt modelId="{4E6B5D9A-AE3E-41DE-B31F-657DB504B2B1}" type="pres">
      <dgm:prSet presAssocID="{097A56BB-DC5A-4D12-A235-EBAE90DC9DA1}" presName="conn" presStyleLbl="parChTrans1D2" presStyleIdx="0" presStyleCnt="1"/>
      <dgm:spPr/>
      <dgm:t>
        <a:bodyPr/>
        <a:lstStyle/>
        <a:p>
          <a:endParaRPr lang="ru-RU"/>
        </a:p>
      </dgm:t>
    </dgm:pt>
    <dgm:pt modelId="{86C3F0F6-599C-4CDC-8FFD-A303A5E48615}" type="pres">
      <dgm:prSet presAssocID="{097A56BB-DC5A-4D12-A235-EBAE90DC9DA1}" presName="extraNode" presStyleLbl="node1" presStyleIdx="0" presStyleCnt="3"/>
      <dgm:spPr/>
    </dgm:pt>
    <dgm:pt modelId="{444625A6-C800-437C-810C-580188C70BE0}" type="pres">
      <dgm:prSet presAssocID="{097A56BB-DC5A-4D12-A235-EBAE90DC9DA1}" presName="dstNode" presStyleLbl="node1" presStyleIdx="0" presStyleCnt="3"/>
      <dgm:spPr/>
    </dgm:pt>
    <dgm:pt modelId="{1D902440-C16B-4B78-8B7B-F113E9DC9A85}" type="pres">
      <dgm:prSet presAssocID="{5F2FD40A-73FD-4BDF-B945-3B662D3D1CE9}" presName="text_1" presStyleLbl="node1" presStyleIdx="0" presStyleCnt="3" custScaleY="1232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2A4058-1302-42E0-9CD5-EDA4DB7A03D5}" type="pres">
      <dgm:prSet presAssocID="{5F2FD40A-73FD-4BDF-B945-3B662D3D1CE9}" presName="accent_1" presStyleCnt="0"/>
      <dgm:spPr/>
    </dgm:pt>
    <dgm:pt modelId="{F9480073-FF24-4051-9B89-A3E2DF055D09}" type="pres">
      <dgm:prSet presAssocID="{5F2FD40A-73FD-4BDF-B945-3B662D3D1CE9}" presName="accentRepeatNode" presStyleLbl="solidFgAcc1" presStyleIdx="0" presStyleCnt="3"/>
      <dgm:spPr/>
    </dgm:pt>
    <dgm:pt modelId="{F2A3113A-4085-4F95-A164-3423768B5EDD}" type="pres">
      <dgm:prSet presAssocID="{F14F4C83-80B3-446C-AB70-C73D47A7FCA3}" presName="text_2" presStyleLbl="node1" presStyleIdx="1" presStyleCnt="3" custScaleY="1216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C15918-452C-4221-BB29-49EF80439554}" type="pres">
      <dgm:prSet presAssocID="{F14F4C83-80B3-446C-AB70-C73D47A7FCA3}" presName="accent_2" presStyleCnt="0"/>
      <dgm:spPr/>
    </dgm:pt>
    <dgm:pt modelId="{1B2F3830-4F21-4FCC-B7BF-97CA6F99D0E1}" type="pres">
      <dgm:prSet presAssocID="{F14F4C83-80B3-446C-AB70-C73D47A7FCA3}" presName="accentRepeatNode" presStyleLbl="solidFgAcc1" presStyleIdx="1" presStyleCnt="3"/>
      <dgm:spPr/>
    </dgm:pt>
    <dgm:pt modelId="{C116C446-0380-4557-BDB6-0F9C29FC4422}" type="pres">
      <dgm:prSet presAssocID="{967C9504-C5B3-40D4-B366-7438373FCA1A}" presName="text_3" presStyleLbl="node1" presStyleIdx="2" presStyleCnt="3" custScaleY="122842" custLinFactNeighborX="89" custLinFactNeighborY="38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858597-E3AE-4B0A-8DAC-2C0A5144E9F2}" type="pres">
      <dgm:prSet presAssocID="{967C9504-C5B3-40D4-B366-7438373FCA1A}" presName="accent_3" presStyleCnt="0"/>
      <dgm:spPr/>
    </dgm:pt>
    <dgm:pt modelId="{1C2AC088-1A4A-4BF7-A5FE-4EF793C76FAE}" type="pres">
      <dgm:prSet presAssocID="{967C9504-C5B3-40D4-B366-7438373FCA1A}" presName="accentRepeatNode" presStyleLbl="solidFgAcc1" presStyleIdx="2" presStyleCnt="3"/>
      <dgm:spPr/>
    </dgm:pt>
  </dgm:ptLst>
  <dgm:cxnLst>
    <dgm:cxn modelId="{0665AB27-7B28-4ADB-A4F4-C1FC11BB9E8D}" type="presOf" srcId="{F14F4C83-80B3-446C-AB70-C73D47A7FCA3}" destId="{F2A3113A-4085-4F95-A164-3423768B5EDD}" srcOrd="0" destOrd="0" presId="urn:microsoft.com/office/officeart/2008/layout/VerticalCurvedList"/>
    <dgm:cxn modelId="{A9806E23-CB10-4364-A87F-5A25FF5090A0}" type="presOf" srcId="{967C9504-C5B3-40D4-B366-7438373FCA1A}" destId="{C116C446-0380-4557-BDB6-0F9C29FC4422}" srcOrd="0" destOrd="0" presId="urn:microsoft.com/office/officeart/2008/layout/VerticalCurvedList"/>
    <dgm:cxn modelId="{D8966C0F-C6B1-4C34-993A-FF978742602F}" type="presOf" srcId="{E58DD20F-BA2F-487C-B437-FE6BD417CA05}" destId="{4E6B5D9A-AE3E-41DE-B31F-657DB504B2B1}" srcOrd="0" destOrd="0" presId="urn:microsoft.com/office/officeart/2008/layout/VerticalCurvedList"/>
    <dgm:cxn modelId="{F433925B-32C8-4AFE-8B5E-39BE63B329BC}" type="presOf" srcId="{5F2FD40A-73FD-4BDF-B945-3B662D3D1CE9}" destId="{1D902440-C16B-4B78-8B7B-F113E9DC9A85}" srcOrd="0" destOrd="0" presId="urn:microsoft.com/office/officeart/2008/layout/VerticalCurvedList"/>
    <dgm:cxn modelId="{A57B3DAE-9ABF-41EF-9A5D-8EAA1E6E5354}" type="presOf" srcId="{097A56BB-DC5A-4D12-A235-EBAE90DC9DA1}" destId="{731D4121-A0AE-4206-A1FC-8A99D7C67CFD}" srcOrd="0" destOrd="0" presId="urn:microsoft.com/office/officeart/2008/layout/VerticalCurvedList"/>
    <dgm:cxn modelId="{3E7650A5-0A47-45C0-AC64-69669264C2C6}" srcId="{097A56BB-DC5A-4D12-A235-EBAE90DC9DA1}" destId="{967C9504-C5B3-40D4-B366-7438373FCA1A}" srcOrd="2" destOrd="0" parTransId="{EA4B60AE-64E5-4266-9338-2CD7BA285640}" sibTransId="{A39B5ED8-CE29-4EB6-A4B1-D489C0EF0AE3}"/>
    <dgm:cxn modelId="{C061B03A-BBFC-4214-8F3A-C83646E46D34}" srcId="{097A56BB-DC5A-4D12-A235-EBAE90DC9DA1}" destId="{F14F4C83-80B3-446C-AB70-C73D47A7FCA3}" srcOrd="1" destOrd="0" parTransId="{8D151E3E-7FBC-48B7-BC22-1AE2CE446397}" sibTransId="{9C7AEC73-CC1F-4553-B83A-9116D8B7A184}"/>
    <dgm:cxn modelId="{AFB26419-996A-4AB5-9DE7-43F211E9EA40}" srcId="{097A56BB-DC5A-4D12-A235-EBAE90DC9DA1}" destId="{5F2FD40A-73FD-4BDF-B945-3B662D3D1CE9}" srcOrd="0" destOrd="0" parTransId="{293B8AD4-95A5-4CDF-8A76-4623D8133FDB}" sibTransId="{E58DD20F-BA2F-487C-B437-FE6BD417CA05}"/>
    <dgm:cxn modelId="{213B22FF-12EF-455D-AAA7-D757933A5D0B}" type="presParOf" srcId="{731D4121-A0AE-4206-A1FC-8A99D7C67CFD}" destId="{C058E27D-36F4-4ECB-B571-B79ED7C36B79}" srcOrd="0" destOrd="0" presId="urn:microsoft.com/office/officeart/2008/layout/VerticalCurvedList"/>
    <dgm:cxn modelId="{BBC7DE40-0DF4-4BD4-A7DB-2E0533534081}" type="presParOf" srcId="{C058E27D-36F4-4ECB-B571-B79ED7C36B79}" destId="{293DFE5B-185D-4D59-9F16-923F4951D888}" srcOrd="0" destOrd="0" presId="urn:microsoft.com/office/officeart/2008/layout/VerticalCurvedList"/>
    <dgm:cxn modelId="{25E135EC-539D-4DE5-86EC-936E7A7E40C6}" type="presParOf" srcId="{293DFE5B-185D-4D59-9F16-923F4951D888}" destId="{D487F516-C43E-4980-88EF-A9D136AE0F21}" srcOrd="0" destOrd="0" presId="urn:microsoft.com/office/officeart/2008/layout/VerticalCurvedList"/>
    <dgm:cxn modelId="{F7CBB281-A249-4F3A-A82C-EAEC38515217}" type="presParOf" srcId="{293DFE5B-185D-4D59-9F16-923F4951D888}" destId="{4E6B5D9A-AE3E-41DE-B31F-657DB504B2B1}" srcOrd="1" destOrd="0" presId="urn:microsoft.com/office/officeart/2008/layout/VerticalCurvedList"/>
    <dgm:cxn modelId="{9B7336C7-658F-435A-9825-B82AB841673B}" type="presParOf" srcId="{293DFE5B-185D-4D59-9F16-923F4951D888}" destId="{86C3F0F6-599C-4CDC-8FFD-A303A5E48615}" srcOrd="2" destOrd="0" presId="urn:microsoft.com/office/officeart/2008/layout/VerticalCurvedList"/>
    <dgm:cxn modelId="{ED657E6C-8487-4254-A58A-AB7879A8B9AE}" type="presParOf" srcId="{293DFE5B-185D-4D59-9F16-923F4951D888}" destId="{444625A6-C800-437C-810C-580188C70BE0}" srcOrd="3" destOrd="0" presId="urn:microsoft.com/office/officeart/2008/layout/VerticalCurvedList"/>
    <dgm:cxn modelId="{E9D07AF5-4DCD-4446-8B8D-D9DA2DC41B57}" type="presParOf" srcId="{C058E27D-36F4-4ECB-B571-B79ED7C36B79}" destId="{1D902440-C16B-4B78-8B7B-F113E9DC9A85}" srcOrd="1" destOrd="0" presId="urn:microsoft.com/office/officeart/2008/layout/VerticalCurvedList"/>
    <dgm:cxn modelId="{45D479D8-D4EC-4A09-9211-8639D25C9541}" type="presParOf" srcId="{C058E27D-36F4-4ECB-B571-B79ED7C36B79}" destId="{8C2A4058-1302-42E0-9CD5-EDA4DB7A03D5}" srcOrd="2" destOrd="0" presId="urn:microsoft.com/office/officeart/2008/layout/VerticalCurvedList"/>
    <dgm:cxn modelId="{E6A34C98-6B42-4235-B268-D69AA024DAEC}" type="presParOf" srcId="{8C2A4058-1302-42E0-9CD5-EDA4DB7A03D5}" destId="{F9480073-FF24-4051-9B89-A3E2DF055D09}" srcOrd="0" destOrd="0" presId="urn:microsoft.com/office/officeart/2008/layout/VerticalCurvedList"/>
    <dgm:cxn modelId="{28A42DDD-2C8F-48E5-8D40-483D1EAA2BCF}" type="presParOf" srcId="{C058E27D-36F4-4ECB-B571-B79ED7C36B79}" destId="{F2A3113A-4085-4F95-A164-3423768B5EDD}" srcOrd="3" destOrd="0" presId="urn:microsoft.com/office/officeart/2008/layout/VerticalCurvedList"/>
    <dgm:cxn modelId="{78D6442B-4FF1-4EA4-BEF7-904B4B4ACBE7}" type="presParOf" srcId="{C058E27D-36F4-4ECB-B571-B79ED7C36B79}" destId="{B8C15918-452C-4221-BB29-49EF80439554}" srcOrd="4" destOrd="0" presId="urn:microsoft.com/office/officeart/2008/layout/VerticalCurvedList"/>
    <dgm:cxn modelId="{9A351B8A-6204-45D7-BA0E-AFD2FB13169A}" type="presParOf" srcId="{B8C15918-452C-4221-BB29-49EF80439554}" destId="{1B2F3830-4F21-4FCC-B7BF-97CA6F99D0E1}" srcOrd="0" destOrd="0" presId="urn:microsoft.com/office/officeart/2008/layout/VerticalCurvedList"/>
    <dgm:cxn modelId="{F37CC2B7-E02C-4D93-BAA1-E875BAA36A50}" type="presParOf" srcId="{C058E27D-36F4-4ECB-B571-B79ED7C36B79}" destId="{C116C446-0380-4557-BDB6-0F9C29FC4422}" srcOrd="5" destOrd="0" presId="urn:microsoft.com/office/officeart/2008/layout/VerticalCurvedList"/>
    <dgm:cxn modelId="{B7663968-4F24-4BC8-B95E-F0D9D0D33D6A}" type="presParOf" srcId="{C058E27D-36F4-4ECB-B571-B79ED7C36B79}" destId="{10858597-E3AE-4B0A-8DAC-2C0A5144E9F2}" srcOrd="6" destOrd="0" presId="urn:microsoft.com/office/officeart/2008/layout/VerticalCurvedList"/>
    <dgm:cxn modelId="{C606D05A-E43B-4156-9235-D2FBEA992884}" type="presParOf" srcId="{10858597-E3AE-4B0A-8DAC-2C0A5144E9F2}" destId="{1C2AC088-1A4A-4BF7-A5FE-4EF793C76FA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6B5D9A-AE3E-41DE-B31F-657DB504B2B1}">
      <dsp:nvSpPr>
        <dsp:cNvPr id="0" name=""/>
        <dsp:cNvSpPr/>
      </dsp:nvSpPr>
      <dsp:spPr>
        <a:xfrm>
          <a:off x="-5603646" y="-857984"/>
          <a:ext cx="6672854" cy="6672854"/>
        </a:xfrm>
        <a:prstGeom prst="blockArc">
          <a:avLst>
            <a:gd name="adj1" fmla="val 18900000"/>
            <a:gd name="adj2" fmla="val 2700000"/>
            <a:gd name="adj3" fmla="val 324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902440-C16B-4B78-8B7B-F113E9DC9A85}">
      <dsp:nvSpPr>
        <dsp:cNvPr id="0" name=""/>
        <dsp:cNvSpPr/>
      </dsp:nvSpPr>
      <dsp:spPr>
        <a:xfrm>
          <a:off x="688015" y="380198"/>
          <a:ext cx="10843239" cy="12223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6906" tIns="27940" rIns="27940" bIns="27940" numCol="1" spcCol="1270" anchor="ctr" anchorCtr="0">
          <a:noAutofit/>
        </a:bodyPr>
        <a:lstStyle/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1" kern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является одним из крупнейших целлюлозно-бумажных предприятий. Компания производит продукцию: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1" kern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• целлюлоза сульфатная 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1" kern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• картон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1" kern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• бумагу для гофрирования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1" kern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• бумагу односторонней гладкости</a:t>
          </a:r>
          <a:endParaRPr lang="ru-RU" sz="1100" b="1" kern="1200" dirty="0"/>
        </a:p>
      </dsp:txBody>
      <dsp:txXfrm>
        <a:off x="688015" y="380198"/>
        <a:ext cx="10843239" cy="1222358"/>
      </dsp:txXfrm>
    </dsp:sp>
    <dsp:sp modelId="{F9480073-FF24-4051-9B89-A3E2DF055D09}">
      <dsp:nvSpPr>
        <dsp:cNvPr id="0" name=""/>
        <dsp:cNvSpPr/>
      </dsp:nvSpPr>
      <dsp:spPr>
        <a:xfrm>
          <a:off x="68405" y="371766"/>
          <a:ext cx="1239221" cy="12392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A3113A-4085-4F95-A164-3423768B5EDD}">
      <dsp:nvSpPr>
        <dsp:cNvPr id="0" name=""/>
        <dsp:cNvSpPr/>
      </dsp:nvSpPr>
      <dsp:spPr>
        <a:xfrm>
          <a:off x="1048381" y="1875685"/>
          <a:ext cx="10482873" cy="12055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6906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• </a:t>
          </a:r>
          <a:r>
            <a:rPr lang="ru-RU" sz="1200" b="1" i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Электромонтёр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• </a:t>
          </a:r>
          <a:r>
            <a:rPr lang="ru-RU" sz="1200" b="1" i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Мастер контрольно-измерительных приборов и автоматики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• </a:t>
          </a:r>
          <a:r>
            <a:rPr lang="ru-RU" sz="1200" b="1" i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Мастер слесарных работ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• </a:t>
          </a:r>
          <a:r>
            <a:rPr lang="ru-RU" sz="1200" b="1" i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Механик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• </a:t>
          </a:r>
          <a:r>
            <a:rPr lang="ru-RU" sz="1200" b="1" i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Сварщик</a:t>
          </a:r>
          <a:endParaRPr lang="ru-RU" sz="1200" kern="1200" dirty="0"/>
        </a:p>
      </dsp:txBody>
      <dsp:txXfrm>
        <a:off x="1048381" y="1875685"/>
        <a:ext cx="10482873" cy="1205514"/>
      </dsp:txXfrm>
    </dsp:sp>
    <dsp:sp modelId="{1B2F3830-4F21-4FCC-B7BF-97CA6F99D0E1}">
      <dsp:nvSpPr>
        <dsp:cNvPr id="0" name=""/>
        <dsp:cNvSpPr/>
      </dsp:nvSpPr>
      <dsp:spPr>
        <a:xfrm>
          <a:off x="428770" y="1858832"/>
          <a:ext cx="1239221" cy="12392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16C446-0380-4557-BDB6-0F9C29FC4422}">
      <dsp:nvSpPr>
        <dsp:cNvPr id="0" name=""/>
        <dsp:cNvSpPr/>
      </dsp:nvSpPr>
      <dsp:spPr>
        <a:xfrm>
          <a:off x="697666" y="3394753"/>
          <a:ext cx="10843239" cy="12178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6906" tIns="25400" rIns="25400" bIns="254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i="1" kern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• </a:t>
          </a:r>
          <a:r>
            <a:rPr lang="ru-RU" sz="1000" b="1" i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Наставника на период адаптации	 </a:t>
          </a:r>
          <a:r>
            <a:rPr lang="ru-RU" sz="1000" i="1" kern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• </a:t>
          </a:r>
          <a:r>
            <a:rPr lang="ru-RU" sz="1000" b="1" i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Обучение и повышение квалификации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i="1" kern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• </a:t>
          </a:r>
          <a:r>
            <a:rPr lang="ru-RU" sz="1000" b="1" i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Программы по занятию спортом (свой бассейн, тренажерный зал, спортивные секции)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i="1" kern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• </a:t>
          </a:r>
          <a:r>
            <a:rPr lang="ru-RU" sz="1000" b="1" i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Дополнительное медицинское страхование (в </a:t>
          </a:r>
          <a:r>
            <a:rPr lang="ru-RU" sz="1000" b="1" i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т.ч</a:t>
          </a:r>
          <a:r>
            <a:rPr lang="ru-RU" sz="1000" b="1" i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. стоматологию)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i="1" kern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• </a:t>
          </a:r>
          <a:r>
            <a:rPr lang="ru-RU" sz="1000" b="1" i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Компенсацию расходов на аренду жилья </a:t>
          </a:r>
          <a:r>
            <a:rPr lang="ru-RU" sz="1000" i="1" kern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• </a:t>
          </a:r>
          <a:r>
            <a:rPr lang="ru-RU" sz="1000" b="1" i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Жилищная программа «Обеспечение жильём молодых семей»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i="1" kern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• </a:t>
          </a:r>
          <a:r>
            <a:rPr lang="ru-RU" sz="1000" b="1" i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Скидки на питание в производственных столовых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i="1" kern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• </a:t>
          </a:r>
          <a:r>
            <a:rPr lang="ru-RU" sz="1000" b="1" i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Участие в общественной жизни предприятия (мероприятия Молодежного Совета АЦБК, экологические акции, творческие и спортивные конкурсы)</a:t>
          </a:r>
          <a:endParaRPr lang="ru-RU" sz="1000" kern="1200" dirty="0">
            <a:solidFill>
              <a:schemeClr val="bg1"/>
            </a:solidFill>
          </a:endParaRPr>
        </a:p>
      </dsp:txBody>
      <dsp:txXfrm>
        <a:off x="697666" y="3394753"/>
        <a:ext cx="10843239" cy="1217827"/>
      </dsp:txXfrm>
    </dsp:sp>
    <dsp:sp modelId="{1C2AC088-1A4A-4BF7-A5FE-4EF793C76FAE}">
      <dsp:nvSpPr>
        <dsp:cNvPr id="0" name=""/>
        <dsp:cNvSpPr/>
      </dsp:nvSpPr>
      <dsp:spPr>
        <a:xfrm>
          <a:off x="68405" y="3345898"/>
          <a:ext cx="1239221" cy="12392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B1D49-C07C-4C5F-9934-1AE995C48F68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12109-4C57-42DD-8D8A-B06EA98F5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167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98CED-CAE4-4885-AB21-71E5022DDE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61524"/>
            <a:ext cx="8680174" cy="165327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F3A6EDC-2F3C-4998-9A92-BE062DB93A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14800"/>
            <a:ext cx="8680174" cy="1143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FDAC00-1A5A-4E70-AE1B-B7C88DBE9F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A8F"/>
                </a:solidFill>
              </a:defRPr>
            </a:lvl1pPr>
          </a:lstStyle>
          <a:p>
            <a:fld id="{EDBD855A-6DB7-4B39-BD36-59D79BBC538C}" type="datetime1">
              <a:rPr lang="en-US" smtClean="0"/>
              <a:t>9/18/2025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BC72E1-D957-48BC-8874-D709F1934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94028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A8F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010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812A2B-FF40-46CD-BD88-3A9EA5535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8" y="365125"/>
            <a:ext cx="8806069" cy="1132371"/>
          </a:xfrm>
        </p:spPr>
        <p:txBody>
          <a:bodyPr/>
          <a:lstStyle>
            <a:lvl1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9961853-7B5D-4052-BD7E-A589C7CE84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  <a:lvl2pPr>
              <a:defRPr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2pPr>
            <a:lvl3pPr>
              <a:defRPr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3pPr>
            <a:lvl4pPr>
              <a:defRPr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4pPr>
            <a:lvl5pPr>
              <a:defRPr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A61A5075-4969-444D-9288-9772731759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fld id="{9806F7E1-1EDA-4561-B9AF-88F38FFEBB75}" type="datetime1">
              <a:rPr lang="en-US" smtClean="0"/>
              <a:t>9/18/2025</a:t>
            </a:fld>
            <a:endParaRPr lang="en-US" dirty="0"/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744ECD81-67E6-4DB6-B8E4-AFE08A17D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id="{3DFB8F21-69C9-48C2-B16C-29DFD85CAE35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3356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www.appm.ru – info@appm.ru</a:t>
            </a:r>
          </a:p>
        </p:txBody>
      </p:sp>
    </p:spTree>
    <p:extLst>
      <p:ext uri="{BB962C8B-B14F-4D97-AF65-F5344CB8AC3E}">
        <p14:creationId xmlns:p14="http://schemas.microsoft.com/office/powerpoint/2010/main" val="781530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98CED-CAE4-4885-AB21-71E5022DDE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61524"/>
            <a:ext cx="8680174" cy="165327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F3A6EDC-2F3C-4998-9A92-BE062DB93A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14800"/>
            <a:ext cx="8680174" cy="1143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FDAC00-1A5A-4E70-AE1B-B7C88DBE9F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A8F"/>
                </a:solidFill>
              </a:defRPr>
            </a:lvl1pPr>
          </a:lstStyle>
          <a:p>
            <a:fld id="{EDBD855A-6DB7-4B39-BD36-59D79BBC538C}" type="datetime1">
              <a:rPr lang="en-US" smtClean="0"/>
              <a:pPr/>
              <a:t>9/18/2025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BC72E1-D957-48BC-8874-D709F1934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94028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A8F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464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255FA7-E44B-453A-8ADB-F51BB4012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7" y="365125"/>
            <a:ext cx="8816863" cy="1145623"/>
          </a:xfrm>
        </p:spPr>
        <p:txBody>
          <a:bodyPr/>
          <a:lstStyle>
            <a:lvl1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7A9458-8452-48F7-B80D-6A5699EA3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1pPr>
            <a:lvl2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2pPr>
            <a:lvl3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3pPr>
            <a:lvl4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4pPr>
            <a:lvl5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D95F73-734B-42D6-B98F-7320E7AE96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fld id="{899320AE-5643-4E6F-8722-5DA7ABC84119}" type="datetime1">
              <a:rPr lang="en-US" smtClean="0">
                <a:solidFill>
                  <a:prstClr val="white"/>
                </a:solidFill>
              </a:rPr>
              <a:pPr/>
              <a:t>9/18/2025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77E559-7BFF-4928-BD82-3C987449F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313E6C55-F433-46FE-929F-91D8D84C7B7D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3356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white"/>
                </a:solidFill>
              </a:rPr>
              <a:t>www.appm.ru – info@appm.ru</a:t>
            </a:r>
          </a:p>
        </p:txBody>
      </p:sp>
    </p:spTree>
    <p:extLst>
      <p:ext uri="{BB962C8B-B14F-4D97-AF65-F5344CB8AC3E}">
        <p14:creationId xmlns:p14="http://schemas.microsoft.com/office/powerpoint/2010/main" val="3761663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594085-9F3F-42C7-BAF6-E136E35E4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8904" y="324885"/>
            <a:ext cx="7921763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8E6403-8608-4B71-8D31-038BB3C7A2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9571" y="3680379"/>
            <a:ext cx="10425872" cy="185903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7DB325-9414-4089-AE76-B2A8396466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fld id="{8FF9628F-A13A-450B-A13D-1A3408106C53}" type="datetime1">
              <a:rPr lang="en-US" smtClean="0">
                <a:solidFill>
                  <a:prstClr val="white"/>
                </a:solidFill>
              </a:rPr>
              <a:pPr/>
              <a:t>9/18/2025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EF0B61-864C-4870-BD19-701789C2C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335611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80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174FFD-9B19-4448-BCDC-B77E87D8D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8" y="365126"/>
            <a:ext cx="8779565" cy="1112492"/>
          </a:xfrm>
        </p:spPr>
        <p:txBody>
          <a:bodyPr/>
          <a:lstStyle>
            <a:lvl1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2E0083-5025-407A-8AE5-5971E87EDA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8748" y="1610139"/>
            <a:ext cx="5271052" cy="4566824"/>
          </a:xfrm>
        </p:spPr>
        <p:txBody>
          <a:bodyPr/>
          <a:lstStyle>
            <a:lvl1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1pPr>
            <a:lvl2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2pPr>
            <a:lvl3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3pPr>
            <a:lvl4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4pPr>
            <a:lvl5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5AB78F1-3017-48AE-B135-9D07D5974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10139"/>
            <a:ext cx="5181600" cy="4566824"/>
          </a:xfrm>
        </p:spPr>
        <p:txBody>
          <a:bodyPr/>
          <a:lstStyle>
            <a:lvl1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1pPr>
            <a:lvl2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2pPr>
            <a:lvl3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3pPr>
            <a:lvl4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4pPr>
            <a:lvl5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Дата 3">
            <a:extLst>
              <a:ext uri="{FF2B5EF4-FFF2-40B4-BE49-F238E27FC236}">
                <a16:creationId xmlns:a16="http://schemas.microsoft.com/office/drawing/2014/main" id="{77A39690-7815-43A1-8607-8F45465A44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fld id="{C4034FF2-46ED-464D-AD28-105A98D3C818}" type="datetime1">
              <a:rPr lang="en-US" smtClean="0">
                <a:solidFill>
                  <a:prstClr val="white"/>
                </a:solidFill>
              </a:rPr>
              <a:pPr/>
              <a:t>9/18/2025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431DEA96-8325-41EB-A016-5E7E22628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4D543D40-CDAD-4723-A771-7769D4791617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3356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white"/>
                </a:solidFill>
              </a:rPr>
              <a:t>www.appm.ru – info@appm.ru</a:t>
            </a:r>
          </a:p>
        </p:txBody>
      </p:sp>
    </p:spTree>
    <p:extLst>
      <p:ext uri="{BB962C8B-B14F-4D97-AF65-F5344CB8AC3E}">
        <p14:creationId xmlns:p14="http://schemas.microsoft.com/office/powerpoint/2010/main" val="42878140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80052A-2AEB-4615-B222-86E7399BE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374" y="365125"/>
            <a:ext cx="8766313" cy="1149351"/>
          </a:xfrm>
        </p:spPr>
        <p:txBody>
          <a:bodyPr/>
          <a:lstStyle>
            <a:lvl1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994629-724C-47B4-AFFF-6B9D8E718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PT Sans" panose="020B0503020203020204" pitchFamily="34" charset="-52"/>
                <a:ea typeface="PT Sans" panose="020B0503020203020204" pitchFamily="34" charset="-5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2095D29-E889-43C8-910A-DCC8B0C894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560F1F0-0A64-4F19-8C53-7B11457DBC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PT Sans" panose="020B0503020203020204" pitchFamily="34" charset="-52"/>
                <a:ea typeface="PT Sans" panose="020B0503020203020204" pitchFamily="34" charset="-5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BEAE89D-BD8B-4663-BDDF-2E7467882B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1pPr>
            <a:lvl2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2pPr>
            <a:lvl3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3pPr>
            <a:lvl4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4pPr>
            <a:lvl5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Дата 3">
            <a:extLst>
              <a:ext uri="{FF2B5EF4-FFF2-40B4-BE49-F238E27FC236}">
                <a16:creationId xmlns:a16="http://schemas.microsoft.com/office/drawing/2014/main" id="{8F18A810-C0EA-4DCA-B741-39717569ED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fld id="{3189847A-8F8E-4244-A93F-C75515605C26}" type="datetime1">
              <a:rPr lang="en-US" smtClean="0">
                <a:solidFill>
                  <a:prstClr val="white"/>
                </a:solidFill>
              </a:rPr>
              <a:pPr/>
              <a:t>9/18/2025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id="{41DFC8B1-1461-4B91-AF87-00EAF9A6A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Нижний колонтитул 4">
            <a:extLst>
              <a:ext uri="{FF2B5EF4-FFF2-40B4-BE49-F238E27FC236}">
                <a16:creationId xmlns:a16="http://schemas.microsoft.com/office/drawing/2014/main" id="{594A4373-A0C2-450B-8B88-50D8DDF0F836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3356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white"/>
                </a:solidFill>
              </a:rPr>
              <a:t>www.appm.ru – info@appm.ru</a:t>
            </a:r>
          </a:p>
        </p:txBody>
      </p:sp>
    </p:spTree>
    <p:extLst>
      <p:ext uri="{BB962C8B-B14F-4D97-AF65-F5344CB8AC3E}">
        <p14:creationId xmlns:p14="http://schemas.microsoft.com/office/powerpoint/2010/main" val="4288777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580172-088F-4D47-B2F7-AFEE35A7A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374" y="365125"/>
            <a:ext cx="8739809" cy="113899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Дата 3">
            <a:extLst>
              <a:ext uri="{FF2B5EF4-FFF2-40B4-BE49-F238E27FC236}">
                <a16:creationId xmlns:a16="http://schemas.microsoft.com/office/drawing/2014/main" id="{C713EBC5-FBCA-4C2C-AD6E-13A8141CB7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fld id="{EFD316B0-5E35-4CE7-A016-2224DD3F1724}" type="datetime1">
              <a:rPr lang="en-US" smtClean="0">
                <a:solidFill>
                  <a:prstClr val="white"/>
                </a:solidFill>
              </a:rPr>
              <a:pPr/>
              <a:t>9/18/2025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C5957452-FE17-487A-B871-9CA94ACEB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606AFB5F-C6FF-4A66-AE25-E8DC72FF78F7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3356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white"/>
                </a:solidFill>
              </a:rPr>
              <a:t>www.appm.ru – info@appm.ru</a:t>
            </a:r>
          </a:p>
        </p:txBody>
      </p:sp>
    </p:spTree>
    <p:extLst>
      <p:ext uri="{BB962C8B-B14F-4D97-AF65-F5344CB8AC3E}">
        <p14:creationId xmlns:p14="http://schemas.microsoft.com/office/powerpoint/2010/main" val="21367254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>
            <a:extLst>
              <a:ext uri="{FF2B5EF4-FFF2-40B4-BE49-F238E27FC236}">
                <a16:creationId xmlns:a16="http://schemas.microsoft.com/office/drawing/2014/main" id="{F17621B1-4CF5-48A8-8A10-62B63D9426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fld id="{DF6D2204-6EB1-4621-BF80-D4C2BF2ADFCA}" type="datetime1">
              <a:rPr lang="en-US" smtClean="0">
                <a:solidFill>
                  <a:prstClr val="black"/>
                </a:solidFill>
              </a:rPr>
              <a:pPr/>
              <a:t>9/18/2025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4F8D12-2713-46E1-BD20-999E78494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10336413-A1CF-40F0-8361-8C8DB961F69F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3356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www.appm.ru – info@appm.ru</a:t>
            </a:r>
          </a:p>
        </p:txBody>
      </p:sp>
    </p:spTree>
    <p:extLst>
      <p:ext uri="{BB962C8B-B14F-4D97-AF65-F5344CB8AC3E}">
        <p14:creationId xmlns:p14="http://schemas.microsoft.com/office/powerpoint/2010/main" val="12475519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937285-B734-45CB-9F80-9A4D03E0B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8" y="457200"/>
            <a:ext cx="4023277" cy="1020417"/>
          </a:xfrm>
        </p:spPr>
        <p:txBody>
          <a:bodyPr anchor="b"/>
          <a:lstStyle>
            <a:lvl1pPr>
              <a:defRPr sz="3200"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AFEDA9-DF02-4F81-B637-1C59B0066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530626"/>
            <a:ext cx="6172200" cy="4330424"/>
          </a:xfrm>
        </p:spPr>
        <p:txBody>
          <a:bodyPr/>
          <a:lstStyle>
            <a:lvl1pPr>
              <a:defRPr sz="3200">
                <a:latin typeface="PT Sans" panose="020B0503020203020204" pitchFamily="34" charset="-52"/>
                <a:ea typeface="PT Sans" panose="020B0503020203020204" pitchFamily="34" charset="-52"/>
              </a:defRPr>
            </a:lvl1pPr>
            <a:lvl2pPr>
              <a:defRPr sz="2800">
                <a:latin typeface="PT Sans" panose="020B0503020203020204" pitchFamily="34" charset="-52"/>
                <a:ea typeface="PT Sans" panose="020B0503020203020204" pitchFamily="34" charset="-52"/>
              </a:defRPr>
            </a:lvl2pPr>
            <a:lvl3pPr>
              <a:defRPr sz="2400">
                <a:latin typeface="PT Sans" panose="020B0503020203020204" pitchFamily="34" charset="-52"/>
                <a:ea typeface="PT Sans" panose="020B0503020203020204" pitchFamily="34" charset="-52"/>
              </a:defRPr>
            </a:lvl3pPr>
            <a:lvl4pPr>
              <a:defRPr sz="2000">
                <a:latin typeface="PT Sans" panose="020B0503020203020204" pitchFamily="34" charset="-52"/>
                <a:ea typeface="PT Sans" panose="020B0503020203020204" pitchFamily="34" charset="-52"/>
              </a:defRPr>
            </a:lvl4pPr>
            <a:lvl5pPr>
              <a:defRPr sz="2000">
                <a:latin typeface="PT Sans" panose="020B0503020203020204" pitchFamily="34" charset="-52"/>
                <a:ea typeface="PT Sans" panose="020B0503020203020204" pitchFamily="34" charset="-5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3543B82-B5CC-4BB1-8F68-8A1A3F2861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8748" y="1530626"/>
            <a:ext cx="4023277" cy="4338362"/>
          </a:xfrm>
        </p:spPr>
        <p:txBody>
          <a:bodyPr/>
          <a:lstStyle>
            <a:lvl1pPr marL="0" indent="0">
              <a:buNone/>
              <a:defRPr sz="1600">
                <a:latin typeface="PT Sans" panose="020B0503020203020204" pitchFamily="34" charset="-52"/>
                <a:ea typeface="PT Sans" panose="020B0503020203020204" pitchFamily="34" charset="-5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>
            <a:extLst>
              <a:ext uri="{FF2B5EF4-FFF2-40B4-BE49-F238E27FC236}">
                <a16:creationId xmlns:a16="http://schemas.microsoft.com/office/drawing/2014/main" id="{1937E5BE-BC3F-4038-A925-8732366DCB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fld id="{06E57707-DF77-4101-AFB9-D92B761FDF7D}" type="datetime1">
              <a:rPr lang="en-US" smtClean="0">
                <a:solidFill>
                  <a:prstClr val="white"/>
                </a:solidFill>
              </a:rPr>
              <a:pPr/>
              <a:t>9/18/2025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6A671DCC-A9E6-466E-A991-3D1FDE569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973FA2CC-BF36-4D49-8F5D-32277328D106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3356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white"/>
                </a:solidFill>
              </a:rPr>
              <a:t>www.appm.ru – info@appm.ru</a:t>
            </a:r>
          </a:p>
        </p:txBody>
      </p:sp>
    </p:spTree>
    <p:extLst>
      <p:ext uri="{BB962C8B-B14F-4D97-AF65-F5344CB8AC3E}">
        <p14:creationId xmlns:p14="http://schemas.microsoft.com/office/powerpoint/2010/main" val="23795662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759115-22FE-4B51-9CF6-D7894D872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8" y="457200"/>
            <a:ext cx="4023277" cy="993913"/>
          </a:xfrm>
        </p:spPr>
        <p:txBody>
          <a:bodyPr anchor="b"/>
          <a:lstStyle>
            <a:lvl1pPr>
              <a:defRPr sz="3200"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4C08D73-E8C0-4108-BE0D-FE4CF079C6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683026"/>
            <a:ext cx="6172200" cy="417802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BD4E6A3-33BE-47B4-A3A5-3F8F8095BE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8748" y="1550504"/>
            <a:ext cx="4023277" cy="4318484"/>
          </a:xfrm>
        </p:spPr>
        <p:txBody>
          <a:bodyPr/>
          <a:lstStyle>
            <a:lvl1pPr marL="0" indent="0">
              <a:buNone/>
              <a:defRPr sz="1600">
                <a:latin typeface="PT Sans" panose="020B0503020203020204" pitchFamily="34" charset="-52"/>
                <a:ea typeface="PT Sans" panose="020B0503020203020204" pitchFamily="34" charset="-5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>
            <a:extLst>
              <a:ext uri="{FF2B5EF4-FFF2-40B4-BE49-F238E27FC236}">
                <a16:creationId xmlns:a16="http://schemas.microsoft.com/office/drawing/2014/main" id="{60096FC7-7EF2-412C-9BC2-A180DCCBEA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fld id="{7FFE975B-B716-4FD8-9EAF-EA14975E593C}" type="datetime1">
              <a:rPr lang="en-US" smtClean="0">
                <a:solidFill>
                  <a:prstClr val="white"/>
                </a:solidFill>
              </a:rPr>
              <a:pPr/>
              <a:t>9/18/2025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8F8F737F-5B37-4F1A-8DF5-2612442F3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E22E4CAE-A3B2-48B2-8EC0-C8860507B975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3356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white"/>
                </a:solidFill>
              </a:rPr>
              <a:t>www.appm.ru – info@appm.ru</a:t>
            </a:r>
          </a:p>
        </p:txBody>
      </p:sp>
    </p:spTree>
    <p:extLst>
      <p:ext uri="{BB962C8B-B14F-4D97-AF65-F5344CB8AC3E}">
        <p14:creationId xmlns:p14="http://schemas.microsoft.com/office/powerpoint/2010/main" val="3270300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255FA7-E44B-453A-8ADB-F51BB4012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7" y="365125"/>
            <a:ext cx="8816863" cy="1145623"/>
          </a:xfrm>
        </p:spPr>
        <p:txBody>
          <a:bodyPr/>
          <a:lstStyle>
            <a:lvl1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7A9458-8452-48F7-B80D-6A5699EA3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1pPr>
            <a:lvl2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2pPr>
            <a:lvl3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3pPr>
            <a:lvl4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4pPr>
            <a:lvl5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D95F73-734B-42D6-B98F-7320E7AE96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fld id="{899320AE-5643-4E6F-8722-5DA7ABC84119}" type="datetime1">
              <a:rPr lang="en-US" smtClean="0"/>
              <a:t>9/18/2025</a:t>
            </a:fld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77E559-7BFF-4928-BD82-3C987449F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313E6C55-F433-46FE-929F-91D8D84C7B7D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3356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www.appm.ru – info@appm.ru</a:t>
            </a:r>
          </a:p>
        </p:txBody>
      </p:sp>
    </p:spTree>
    <p:extLst>
      <p:ext uri="{BB962C8B-B14F-4D97-AF65-F5344CB8AC3E}">
        <p14:creationId xmlns:p14="http://schemas.microsoft.com/office/powerpoint/2010/main" val="24370636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812A2B-FF40-46CD-BD88-3A9EA5535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8" y="365125"/>
            <a:ext cx="8806069" cy="1132371"/>
          </a:xfrm>
        </p:spPr>
        <p:txBody>
          <a:bodyPr/>
          <a:lstStyle>
            <a:lvl1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9961853-7B5D-4052-BD7E-A589C7CE84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  <a:lvl2pPr>
              <a:defRPr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2pPr>
            <a:lvl3pPr>
              <a:defRPr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3pPr>
            <a:lvl4pPr>
              <a:defRPr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4pPr>
            <a:lvl5pPr>
              <a:defRPr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A61A5075-4969-444D-9288-9772731759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fld id="{9806F7E1-1EDA-4561-B9AF-88F38FFEBB75}" type="datetime1">
              <a:rPr lang="en-US" smtClean="0">
                <a:solidFill>
                  <a:prstClr val="white"/>
                </a:solidFill>
              </a:rPr>
              <a:pPr/>
              <a:t>9/18/2025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744ECD81-67E6-4DB6-B8E4-AFE08A17D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id="{3DFB8F21-69C9-48C2-B16C-29DFD85CAE35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3356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white"/>
                </a:solidFill>
              </a:rPr>
              <a:t>www.appm.ru – info@appm.ru</a:t>
            </a:r>
          </a:p>
        </p:txBody>
      </p:sp>
    </p:spTree>
    <p:extLst>
      <p:ext uri="{BB962C8B-B14F-4D97-AF65-F5344CB8AC3E}">
        <p14:creationId xmlns:p14="http://schemas.microsoft.com/office/powerpoint/2010/main" val="2478878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594085-9F3F-42C7-BAF6-E136E35E4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8904" y="324885"/>
            <a:ext cx="7921763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8E6403-8608-4B71-8D31-038BB3C7A2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9571" y="3680379"/>
            <a:ext cx="10425872" cy="185903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7DB325-9414-4089-AE76-B2A8396466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fld id="{8FF9628F-A13A-450B-A13D-1A3408106C53}" type="datetime1">
              <a:rPr lang="en-US" smtClean="0"/>
              <a:t>9/18/2025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EF0B61-864C-4870-BD19-701789C2C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335611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255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174FFD-9B19-4448-BCDC-B77E87D8D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8" y="365126"/>
            <a:ext cx="8779565" cy="1112492"/>
          </a:xfrm>
        </p:spPr>
        <p:txBody>
          <a:bodyPr/>
          <a:lstStyle>
            <a:lvl1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2E0083-5025-407A-8AE5-5971E87EDA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8748" y="1610139"/>
            <a:ext cx="5271052" cy="4566824"/>
          </a:xfrm>
        </p:spPr>
        <p:txBody>
          <a:bodyPr/>
          <a:lstStyle>
            <a:lvl1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1pPr>
            <a:lvl2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2pPr>
            <a:lvl3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3pPr>
            <a:lvl4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4pPr>
            <a:lvl5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5AB78F1-3017-48AE-B135-9D07D5974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10139"/>
            <a:ext cx="5181600" cy="4566824"/>
          </a:xfrm>
        </p:spPr>
        <p:txBody>
          <a:bodyPr/>
          <a:lstStyle>
            <a:lvl1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1pPr>
            <a:lvl2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2pPr>
            <a:lvl3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3pPr>
            <a:lvl4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4pPr>
            <a:lvl5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Дата 3">
            <a:extLst>
              <a:ext uri="{FF2B5EF4-FFF2-40B4-BE49-F238E27FC236}">
                <a16:creationId xmlns:a16="http://schemas.microsoft.com/office/drawing/2014/main" id="{77A39690-7815-43A1-8607-8F45465A44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fld id="{C4034FF2-46ED-464D-AD28-105A98D3C818}" type="datetime1">
              <a:rPr lang="en-US" smtClean="0"/>
              <a:t>9/18/2025</a:t>
            </a:fld>
            <a:endParaRPr lang="en-US" dirty="0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431DEA96-8325-41EB-A016-5E7E22628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4D543D40-CDAD-4723-A771-7769D4791617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3356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www.appm.ru – info@appm.ru</a:t>
            </a:r>
          </a:p>
        </p:txBody>
      </p:sp>
    </p:spTree>
    <p:extLst>
      <p:ext uri="{BB962C8B-B14F-4D97-AF65-F5344CB8AC3E}">
        <p14:creationId xmlns:p14="http://schemas.microsoft.com/office/powerpoint/2010/main" val="1593870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80052A-2AEB-4615-B222-86E7399BE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374" y="365125"/>
            <a:ext cx="8766313" cy="1149351"/>
          </a:xfrm>
        </p:spPr>
        <p:txBody>
          <a:bodyPr/>
          <a:lstStyle>
            <a:lvl1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994629-724C-47B4-AFFF-6B9D8E718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PT Sans" panose="020B0503020203020204" pitchFamily="34" charset="-52"/>
                <a:ea typeface="PT Sans" panose="020B0503020203020204" pitchFamily="34" charset="-5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2095D29-E889-43C8-910A-DCC8B0C894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560F1F0-0A64-4F19-8C53-7B11457DBC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PT Sans" panose="020B0503020203020204" pitchFamily="34" charset="-52"/>
                <a:ea typeface="PT Sans" panose="020B0503020203020204" pitchFamily="34" charset="-5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BEAE89D-BD8B-4663-BDDF-2E7467882B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1pPr>
            <a:lvl2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2pPr>
            <a:lvl3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3pPr>
            <a:lvl4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4pPr>
            <a:lvl5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Дата 3">
            <a:extLst>
              <a:ext uri="{FF2B5EF4-FFF2-40B4-BE49-F238E27FC236}">
                <a16:creationId xmlns:a16="http://schemas.microsoft.com/office/drawing/2014/main" id="{8F18A810-C0EA-4DCA-B741-39717569ED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fld id="{3189847A-8F8E-4244-A93F-C75515605C26}" type="datetime1">
              <a:rPr lang="en-US" smtClean="0"/>
              <a:t>9/18/2025</a:t>
            </a:fld>
            <a:endParaRPr lang="en-US" dirty="0"/>
          </a:p>
        </p:txBody>
      </p:sp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id="{41DFC8B1-1461-4B91-AF87-00EAF9A6A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Нижний колонтитул 4">
            <a:extLst>
              <a:ext uri="{FF2B5EF4-FFF2-40B4-BE49-F238E27FC236}">
                <a16:creationId xmlns:a16="http://schemas.microsoft.com/office/drawing/2014/main" id="{594A4373-A0C2-450B-8B88-50D8DDF0F836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3356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www.appm.ru – info@appm.ru</a:t>
            </a:r>
          </a:p>
        </p:txBody>
      </p:sp>
    </p:spTree>
    <p:extLst>
      <p:ext uri="{BB962C8B-B14F-4D97-AF65-F5344CB8AC3E}">
        <p14:creationId xmlns:p14="http://schemas.microsoft.com/office/powerpoint/2010/main" val="3232222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580172-088F-4D47-B2F7-AFEE35A7A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374" y="365125"/>
            <a:ext cx="8739809" cy="113899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Дата 3">
            <a:extLst>
              <a:ext uri="{FF2B5EF4-FFF2-40B4-BE49-F238E27FC236}">
                <a16:creationId xmlns:a16="http://schemas.microsoft.com/office/drawing/2014/main" id="{C713EBC5-FBCA-4C2C-AD6E-13A8141CB7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fld id="{EFD316B0-5E35-4CE7-A016-2224DD3F1724}" type="datetime1">
              <a:rPr lang="en-US" smtClean="0"/>
              <a:t>9/18/2025</a:t>
            </a:fld>
            <a:endParaRPr lang="en-US" dirty="0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C5957452-FE17-487A-B871-9CA94ACEB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606AFB5F-C6FF-4A66-AE25-E8DC72FF78F7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3356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www.appm.ru – info@appm.ru</a:t>
            </a:r>
          </a:p>
        </p:txBody>
      </p:sp>
    </p:spTree>
    <p:extLst>
      <p:ext uri="{BB962C8B-B14F-4D97-AF65-F5344CB8AC3E}">
        <p14:creationId xmlns:p14="http://schemas.microsoft.com/office/powerpoint/2010/main" val="3704455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>
            <a:extLst>
              <a:ext uri="{FF2B5EF4-FFF2-40B4-BE49-F238E27FC236}">
                <a16:creationId xmlns:a16="http://schemas.microsoft.com/office/drawing/2014/main" id="{F17621B1-4CF5-48A8-8A10-62B63D9426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fld id="{DF6D2204-6EB1-4621-BF80-D4C2BF2ADFCA}" type="datetime1">
              <a:rPr lang="en-US" smtClean="0"/>
              <a:t>9/18/2025</a:t>
            </a:fld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4F8D12-2713-46E1-BD20-999E78494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10336413-A1CF-40F0-8361-8C8DB961F69F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3356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www.appm.ru – info@appm.ru</a:t>
            </a:r>
          </a:p>
        </p:txBody>
      </p:sp>
    </p:spTree>
    <p:extLst>
      <p:ext uri="{BB962C8B-B14F-4D97-AF65-F5344CB8AC3E}">
        <p14:creationId xmlns:p14="http://schemas.microsoft.com/office/powerpoint/2010/main" val="2206861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937285-B734-45CB-9F80-9A4D03E0B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8" y="457200"/>
            <a:ext cx="4023277" cy="1020417"/>
          </a:xfrm>
        </p:spPr>
        <p:txBody>
          <a:bodyPr anchor="b"/>
          <a:lstStyle>
            <a:lvl1pPr>
              <a:defRPr sz="3200"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AFEDA9-DF02-4F81-B637-1C59B0066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530626"/>
            <a:ext cx="6172200" cy="4330424"/>
          </a:xfrm>
        </p:spPr>
        <p:txBody>
          <a:bodyPr/>
          <a:lstStyle>
            <a:lvl1pPr>
              <a:defRPr sz="3200">
                <a:latin typeface="PT Sans" panose="020B0503020203020204" pitchFamily="34" charset="-52"/>
                <a:ea typeface="PT Sans" panose="020B0503020203020204" pitchFamily="34" charset="-52"/>
              </a:defRPr>
            </a:lvl1pPr>
            <a:lvl2pPr>
              <a:defRPr sz="2800">
                <a:latin typeface="PT Sans" panose="020B0503020203020204" pitchFamily="34" charset="-52"/>
                <a:ea typeface="PT Sans" panose="020B0503020203020204" pitchFamily="34" charset="-52"/>
              </a:defRPr>
            </a:lvl2pPr>
            <a:lvl3pPr>
              <a:defRPr sz="2400">
                <a:latin typeface="PT Sans" panose="020B0503020203020204" pitchFamily="34" charset="-52"/>
                <a:ea typeface="PT Sans" panose="020B0503020203020204" pitchFamily="34" charset="-52"/>
              </a:defRPr>
            </a:lvl3pPr>
            <a:lvl4pPr>
              <a:defRPr sz="2000">
                <a:latin typeface="PT Sans" panose="020B0503020203020204" pitchFamily="34" charset="-52"/>
                <a:ea typeface="PT Sans" panose="020B0503020203020204" pitchFamily="34" charset="-52"/>
              </a:defRPr>
            </a:lvl4pPr>
            <a:lvl5pPr>
              <a:defRPr sz="2000">
                <a:latin typeface="PT Sans" panose="020B0503020203020204" pitchFamily="34" charset="-52"/>
                <a:ea typeface="PT Sans" panose="020B0503020203020204" pitchFamily="34" charset="-5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3543B82-B5CC-4BB1-8F68-8A1A3F2861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8748" y="1530626"/>
            <a:ext cx="4023277" cy="4338362"/>
          </a:xfrm>
        </p:spPr>
        <p:txBody>
          <a:bodyPr/>
          <a:lstStyle>
            <a:lvl1pPr marL="0" indent="0">
              <a:buNone/>
              <a:defRPr sz="1600">
                <a:latin typeface="PT Sans" panose="020B0503020203020204" pitchFamily="34" charset="-52"/>
                <a:ea typeface="PT Sans" panose="020B0503020203020204" pitchFamily="34" charset="-5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>
            <a:extLst>
              <a:ext uri="{FF2B5EF4-FFF2-40B4-BE49-F238E27FC236}">
                <a16:creationId xmlns:a16="http://schemas.microsoft.com/office/drawing/2014/main" id="{1937E5BE-BC3F-4038-A925-8732366DCB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fld id="{06E57707-DF77-4101-AFB9-D92B761FDF7D}" type="datetime1">
              <a:rPr lang="en-US" smtClean="0"/>
              <a:t>9/18/2025</a:t>
            </a:fld>
            <a:endParaRPr lang="en-US" dirty="0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6A671DCC-A9E6-466E-A991-3D1FDE569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973FA2CC-BF36-4D49-8F5D-32277328D106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3356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www.appm.ru – info@appm.ru</a:t>
            </a:r>
          </a:p>
        </p:txBody>
      </p:sp>
    </p:spTree>
    <p:extLst>
      <p:ext uri="{BB962C8B-B14F-4D97-AF65-F5344CB8AC3E}">
        <p14:creationId xmlns:p14="http://schemas.microsoft.com/office/powerpoint/2010/main" val="1163482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759115-22FE-4B51-9CF6-D7894D872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8" y="457200"/>
            <a:ext cx="4023277" cy="993913"/>
          </a:xfrm>
        </p:spPr>
        <p:txBody>
          <a:bodyPr anchor="b"/>
          <a:lstStyle>
            <a:lvl1pPr>
              <a:defRPr sz="3200"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4C08D73-E8C0-4108-BE0D-FE4CF079C6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683026"/>
            <a:ext cx="6172200" cy="417802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BD4E6A3-33BE-47B4-A3A5-3F8F8095BE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8748" y="1550504"/>
            <a:ext cx="4023277" cy="4318484"/>
          </a:xfrm>
        </p:spPr>
        <p:txBody>
          <a:bodyPr/>
          <a:lstStyle>
            <a:lvl1pPr marL="0" indent="0">
              <a:buNone/>
              <a:defRPr sz="1600">
                <a:latin typeface="PT Sans" panose="020B0503020203020204" pitchFamily="34" charset="-52"/>
                <a:ea typeface="PT Sans" panose="020B0503020203020204" pitchFamily="34" charset="-5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>
            <a:extLst>
              <a:ext uri="{FF2B5EF4-FFF2-40B4-BE49-F238E27FC236}">
                <a16:creationId xmlns:a16="http://schemas.microsoft.com/office/drawing/2014/main" id="{60096FC7-7EF2-412C-9BC2-A180DCCBEA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fld id="{7FFE975B-B716-4FD8-9EAF-EA14975E593C}" type="datetime1">
              <a:rPr lang="en-US" smtClean="0"/>
              <a:t>9/18/2025</a:t>
            </a:fld>
            <a:endParaRPr lang="en-US" dirty="0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8F8F737F-5B37-4F1A-8DF5-2612442F3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E22E4CAE-A3B2-48B2-8EC0-C8860507B975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3356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www.appm.ru – info@appm.ru</a:t>
            </a:r>
          </a:p>
        </p:txBody>
      </p:sp>
    </p:spTree>
    <p:extLst>
      <p:ext uri="{BB962C8B-B14F-4D97-AF65-F5344CB8AC3E}">
        <p14:creationId xmlns:p14="http://schemas.microsoft.com/office/powerpoint/2010/main" val="3277580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E55CB9-26D2-4F56-8613-261FEA8E4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8" y="365125"/>
            <a:ext cx="8799443" cy="1125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1D6E24-629F-4157-9FC2-29A102CEC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8747" y="1570383"/>
            <a:ext cx="10780643" cy="4606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62917226-610F-4325-838A-1E6C4F92A3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fld id="{46E2211C-BC94-4489-97F1-AB2C2F8FE840}" type="datetime1">
              <a:rPr lang="en-US" smtClean="0"/>
              <a:t>9/18/2025</a:t>
            </a:fld>
            <a:endParaRPr lang="en-US" dirty="0"/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50675470-15A9-4A58-9C79-6A7BFE25A2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id="{35EB4196-E1FE-4B5C-A2D2-CAD6FEB5FB4E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3356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www.appm.ru – info@appm.ru</a:t>
            </a:r>
          </a:p>
        </p:txBody>
      </p:sp>
    </p:spTree>
    <p:extLst>
      <p:ext uri="{BB962C8B-B14F-4D97-AF65-F5344CB8AC3E}">
        <p14:creationId xmlns:p14="http://schemas.microsoft.com/office/powerpoint/2010/main" val="336629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T Sans" panose="020B0503020203020204" pitchFamily="34" charset="-52"/>
          <a:ea typeface="PT Sans" panose="020B0503020203020204" pitchFamily="34" charset="-5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T Sans" panose="020B0503020203020204" pitchFamily="34" charset="-52"/>
          <a:ea typeface="PT Sans" panose="020B0503020203020204" pitchFamily="34" charset="-5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T Sans" panose="020B0503020203020204" pitchFamily="34" charset="-52"/>
          <a:ea typeface="PT Sans" panose="020B0503020203020204" pitchFamily="34" charset="-5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T Sans" panose="020B0503020203020204" pitchFamily="34" charset="-52"/>
          <a:ea typeface="PT Sans" panose="020B0503020203020204" pitchFamily="34" charset="-5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T Sans" panose="020B0503020203020204" pitchFamily="34" charset="-52"/>
          <a:ea typeface="PT Sans" panose="020B0503020203020204" pitchFamily="34" charset="-5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T Sans" panose="020B0503020203020204" pitchFamily="34" charset="-52"/>
          <a:ea typeface="PT Sans" panose="020B0503020203020204" pitchFamily="34" charset="-5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E55CB9-26D2-4F56-8613-261FEA8E4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8" y="365125"/>
            <a:ext cx="8799443" cy="1125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1D6E24-629F-4157-9FC2-29A102CEC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8747" y="1570383"/>
            <a:ext cx="10780643" cy="4606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62917226-610F-4325-838A-1E6C4F92A3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fld id="{46E2211C-BC94-4489-97F1-AB2C2F8FE840}" type="datetime1">
              <a:rPr lang="en-US" smtClean="0">
                <a:solidFill>
                  <a:prstClr val="white"/>
                </a:solidFill>
              </a:rPr>
              <a:pPr/>
              <a:t>9/18/2025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50675470-15A9-4A58-9C79-6A7BFE25A2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id="{35EB4196-E1FE-4B5C-A2D2-CAD6FEB5FB4E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3356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white"/>
                </a:solidFill>
              </a:rPr>
              <a:t>www.appm.ru – info@appm.ru</a:t>
            </a:r>
          </a:p>
        </p:txBody>
      </p:sp>
    </p:spTree>
    <p:extLst>
      <p:ext uri="{BB962C8B-B14F-4D97-AF65-F5344CB8AC3E}">
        <p14:creationId xmlns:p14="http://schemas.microsoft.com/office/powerpoint/2010/main" val="1630513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T Sans" panose="020B0503020203020204" pitchFamily="34" charset="-52"/>
          <a:ea typeface="PT Sans" panose="020B0503020203020204" pitchFamily="34" charset="-5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T Sans" panose="020B0503020203020204" pitchFamily="34" charset="-52"/>
          <a:ea typeface="PT Sans" panose="020B0503020203020204" pitchFamily="34" charset="-5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T Sans" panose="020B0503020203020204" pitchFamily="34" charset="-52"/>
          <a:ea typeface="PT Sans" panose="020B0503020203020204" pitchFamily="34" charset="-5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T Sans" panose="020B0503020203020204" pitchFamily="34" charset="-52"/>
          <a:ea typeface="PT Sans" panose="020B0503020203020204" pitchFamily="34" charset="-5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T Sans" panose="020B0503020203020204" pitchFamily="34" charset="-52"/>
          <a:ea typeface="PT Sans" panose="020B0503020203020204" pitchFamily="34" charset="-5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T Sans" panose="020B0503020203020204" pitchFamily="34" charset="-52"/>
          <a:ea typeface="PT Sans" panose="020B0503020203020204" pitchFamily="34" charset="-5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3E39EE-E02B-43B4-BF25-0E35D9C1B5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4460" y="2663322"/>
            <a:ext cx="8680174" cy="165327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Профессионалитет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b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билет в будущее!</a:t>
            </a:r>
            <a:endParaRPr lang="ru-RU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F6EFC69-AD1B-4305-9FEC-C1E9E5FFB6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4460" y="4758033"/>
            <a:ext cx="8680174" cy="677917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целевые договоры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39526" y="6009815"/>
            <a:ext cx="20558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09.2025</a:t>
            </a:r>
            <a:endParaRPr lang="ru-RU" sz="16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0313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400" b="1" i="1" dirty="0" smtClean="0"/>
              <a:t>Контакты</a:t>
            </a:r>
            <a:endParaRPr lang="ru-RU" sz="3400" b="1" i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04464" y="2074742"/>
            <a:ext cx="6457556" cy="3411659"/>
          </a:xfrm>
          <a:prstGeom prst="round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всем вопросам можно обратиться к заведующему практической подготовкой</a:t>
            </a:r>
          </a:p>
          <a:p>
            <a:pPr algn="ctr"/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Закусовой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Наталье Сергеевне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Пролетарская, д.51 </a:t>
            </a:r>
            <a:endParaRPr lang="ru-RU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здание общежития НИТ) , </a:t>
            </a:r>
            <a:endParaRPr lang="ru-RU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этаж, 11 кабинет </a:t>
            </a:r>
            <a:endParaRPr lang="ru-RU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zav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praktikanit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yandex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6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400" b="1" i="1" dirty="0" smtClean="0"/>
              <a:t>Участники кластера - работодатели</a:t>
            </a:r>
            <a:endParaRPr lang="ru-RU" sz="3400" b="1" i="1" dirty="0"/>
          </a:p>
        </p:txBody>
      </p:sp>
      <p:pic>
        <p:nvPicPr>
          <p:cNvPr id="4" name="Объект 3" descr="https://upload.wikimedia.org/wikipedia/commons/thumb/a/a4/APPM_Logo_Full_Vertical.png/400px-APPM_Logo_Full_Vertical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723" y="1772429"/>
            <a:ext cx="1216154" cy="758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titangroup.ru/bitrix/templates/books/images/logo.pn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723" y="2958498"/>
            <a:ext cx="1336040" cy="739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spk-bs.ru/d/logo_3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63" y="4019709"/>
            <a:ext cx="1102360" cy="91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arkpf.ru/images/logo.png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101" y="2915931"/>
            <a:ext cx="2504440" cy="540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firpo.ru/netcat_files/26/74/logo_professionalitet_14.pn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880" y="1623684"/>
            <a:ext cx="4843145" cy="462724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Овал 10"/>
          <p:cNvSpPr/>
          <p:nvPr/>
        </p:nvSpPr>
        <p:spPr>
          <a:xfrm>
            <a:off x="8376340" y="3774993"/>
            <a:ext cx="1264944" cy="11455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400" dirty="0"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2023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6" name="Picture 2" descr="D:\ПРОФЕССИОНАЛИТЕТ\Оформление\ЛОГО предприятий\в пнг\2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556" y="499657"/>
            <a:ext cx="3157134" cy="315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75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400" b="1" i="1" dirty="0"/>
              <a:t>АО «Архангельский ЦБК»</a:t>
            </a:r>
            <a:endParaRPr lang="ru-RU" sz="3400" dirty="0"/>
          </a:p>
        </p:txBody>
      </p:sp>
      <p:graphicFrame>
        <p:nvGraphicFramePr>
          <p:cNvPr id="5" name="Объект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0038259"/>
              </p:ext>
            </p:extLst>
          </p:nvPr>
        </p:nvGraphicFramePr>
        <p:xfrm>
          <a:off x="333090" y="1510748"/>
          <a:ext cx="11599660" cy="4956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48747" y="3560685"/>
            <a:ext cx="12566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i="1" u="sng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Приглашаем к заключению целевых договоров </a:t>
            </a:r>
            <a:r>
              <a:rPr lang="ru-RU" sz="10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sz="1000" b="1" i="1" u="sng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профессиям:</a:t>
            </a:r>
            <a:endParaRPr lang="ru-RU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402459" y="1985186"/>
            <a:ext cx="12566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i="1" u="sng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АО «Архангельский целлюлозно-бумажный комбинат» </a:t>
            </a:r>
            <a:endParaRPr lang="ru-RU" sz="1000" b="1" i="1" u="sng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0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000" b="1" i="1" u="sng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АЦБК)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4266" y="5244991"/>
            <a:ext cx="1193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Работникам предлагаем: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48504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3658635" y="3185125"/>
            <a:ext cx="4342365" cy="3041752"/>
          </a:xfrm>
          <a:prstGeom prst="roundRect">
            <a:avLst/>
          </a:prstGeom>
          <a:gradFill flip="none" rotWithShape="1">
            <a:gsLst>
              <a:gs pos="0">
                <a:schemeClr val="accent3">
                  <a:satMod val="105000"/>
                  <a:tint val="67000"/>
                  <a:lumMod val="0"/>
                  <a:lumOff val="100000"/>
                </a:schemeClr>
              </a:gs>
              <a:gs pos="97000">
                <a:schemeClr val="accent3">
                  <a:satMod val="103000"/>
                  <a:tint val="73000"/>
                  <a:alpha val="33000"/>
                  <a:lumMod val="69000"/>
                  <a:lumOff val="31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288868" y="3178994"/>
            <a:ext cx="3674532" cy="3177356"/>
          </a:xfrm>
          <a:prstGeom prst="roundRect">
            <a:avLst/>
          </a:prstGeom>
          <a:gradFill flip="none" rotWithShape="1">
            <a:gsLst>
              <a:gs pos="0">
                <a:schemeClr val="accent3">
                  <a:satMod val="105000"/>
                  <a:tint val="67000"/>
                  <a:lumMod val="0"/>
                  <a:lumOff val="100000"/>
                </a:schemeClr>
              </a:gs>
              <a:gs pos="97000">
                <a:schemeClr val="accent3">
                  <a:satMod val="103000"/>
                  <a:tint val="73000"/>
                  <a:alpha val="33000"/>
                  <a:lumMod val="69000"/>
                  <a:lumOff val="31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88943" y="3387789"/>
            <a:ext cx="4138468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300" dirty="0">
                <a:solidFill>
                  <a:prstClr val="black"/>
                </a:solidFill>
                <a:cs typeface="Times New Roman" panose="02020603050405020304" pitchFamily="18" charset="0"/>
              </a:rPr>
              <a:t>Место работы: обособленные </a:t>
            </a:r>
            <a:r>
              <a:rPr lang="ru-RU" sz="13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подразделения ООО ПКП «Титан» (Архангельская </a:t>
            </a:r>
            <a:r>
              <a:rPr lang="ru-RU" sz="1300" dirty="0">
                <a:solidFill>
                  <a:prstClr val="black"/>
                </a:solidFill>
                <a:cs typeface="Times New Roman" panose="02020603050405020304" pitchFamily="18" charset="0"/>
              </a:rPr>
              <a:t>область, </a:t>
            </a:r>
            <a:r>
              <a:rPr lang="ru-RU" sz="13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место вахты подбираем </a:t>
            </a:r>
            <a:r>
              <a:rPr lang="ru-RU" sz="1300" dirty="0">
                <a:solidFill>
                  <a:prstClr val="black"/>
                </a:solidFill>
                <a:cs typeface="Times New Roman" panose="02020603050405020304" pitchFamily="18" charset="0"/>
              </a:rPr>
              <a:t>ближе к </a:t>
            </a:r>
            <a:r>
              <a:rPr lang="ru-RU" sz="13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проживанию кандидата);</a:t>
            </a:r>
            <a:endParaRPr lang="ru-RU" sz="13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3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Вахтовый </a:t>
            </a:r>
            <a:r>
              <a:rPr lang="ru-RU" sz="1300" dirty="0">
                <a:solidFill>
                  <a:prstClr val="black"/>
                </a:solidFill>
                <a:cs typeface="Times New Roman" panose="02020603050405020304" pitchFamily="18" charset="0"/>
              </a:rPr>
              <a:t>метод </a:t>
            </a:r>
            <a:r>
              <a:rPr lang="ru-RU" sz="13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работы: </a:t>
            </a:r>
            <a:r>
              <a:rPr lang="ru-RU" sz="1300" dirty="0">
                <a:solidFill>
                  <a:prstClr val="black"/>
                </a:solidFill>
                <a:cs typeface="Times New Roman" panose="02020603050405020304" pitchFamily="18" charset="0"/>
              </a:rPr>
              <a:t>15/15</a:t>
            </a:r>
            <a:r>
              <a:rPr lang="ru-RU" sz="13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3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Оплата проезда к месту работы и обратно;</a:t>
            </a:r>
            <a:endParaRPr lang="ru-RU" sz="13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3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Проживание </a:t>
            </a:r>
            <a:r>
              <a:rPr lang="ru-RU" sz="1300" dirty="0">
                <a:solidFill>
                  <a:prstClr val="black"/>
                </a:solidFill>
                <a:cs typeface="Times New Roman" panose="02020603050405020304" pitchFamily="18" charset="0"/>
              </a:rPr>
              <a:t>в современных оборудованных </a:t>
            </a:r>
            <a:r>
              <a:rPr lang="ru-RU" sz="13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вагон-домах;</a:t>
            </a:r>
            <a:endParaRPr lang="ru-RU" sz="13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300" dirty="0">
                <a:solidFill>
                  <a:prstClr val="black"/>
                </a:solidFill>
                <a:cs typeface="Times New Roman" panose="02020603050405020304" pitchFamily="18" charset="0"/>
              </a:rPr>
              <a:t>Вахтовый городок состоит из </a:t>
            </a:r>
            <a:r>
              <a:rPr lang="ru-RU" sz="13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3-х </a:t>
            </a:r>
            <a:r>
              <a:rPr lang="ru-RU" sz="1300" dirty="0">
                <a:solidFill>
                  <a:prstClr val="black"/>
                </a:solidFill>
                <a:cs typeface="Times New Roman" panose="02020603050405020304" pitchFamily="18" charset="0"/>
              </a:rPr>
              <a:t>или более </a:t>
            </a:r>
            <a:r>
              <a:rPr lang="ru-RU" sz="13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вагон-домов (имеется столовая</a:t>
            </a:r>
            <a:r>
              <a:rPr lang="ru-RU" sz="1300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ru-RU" sz="13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баня, слесарная мастерская); </a:t>
            </a:r>
            <a:endParaRPr lang="ru-RU" sz="13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300" dirty="0">
                <a:solidFill>
                  <a:prstClr val="black"/>
                </a:solidFill>
                <a:cs typeface="Times New Roman" panose="02020603050405020304" pitchFamily="18" charset="0"/>
              </a:rPr>
              <a:t>Спутниковый интернет;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300" dirty="0">
                <a:solidFill>
                  <a:prstClr val="black"/>
                </a:solidFill>
                <a:cs typeface="Times New Roman" panose="02020603050405020304" pitchFamily="18" charset="0"/>
              </a:rPr>
              <a:t>Работа </a:t>
            </a:r>
            <a:r>
              <a:rPr lang="ru-RU" sz="1300" b="1" dirty="0">
                <a:solidFill>
                  <a:prstClr val="black"/>
                </a:solidFill>
                <a:cs typeface="Times New Roman" panose="02020603050405020304" pitchFamily="18" charset="0"/>
              </a:rPr>
              <a:t>в </a:t>
            </a:r>
            <a:r>
              <a:rPr lang="ru-RU" sz="13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бригаде </a:t>
            </a:r>
            <a:r>
              <a:rPr lang="ru-RU" sz="13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(машинист </a:t>
            </a:r>
            <a:r>
              <a:rPr lang="ru-RU" sz="1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харвестера</a:t>
            </a:r>
            <a:r>
              <a:rPr lang="ru-RU" sz="1300" dirty="0">
                <a:solidFill>
                  <a:prstClr val="black"/>
                </a:solidFill>
                <a:cs typeface="Times New Roman" panose="02020603050405020304" pitchFamily="18" charset="0"/>
              </a:rPr>
              <a:t> и машинист </a:t>
            </a:r>
            <a:r>
              <a:rPr lang="ru-RU" sz="13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форвардера</a:t>
            </a:r>
            <a:r>
              <a:rPr lang="ru-RU" sz="13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ru-RU" sz="1300" dirty="0">
                <a:solidFill>
                  <a:prstClr val="black"/>
                </a:solidFill>
                <a:cs typeface="Times New Roman" panose="02020603050405020304" pitchFamily="18" charset="0"/>
              </a:rPr>
              <a:t>работают в </a:t>
            </a:r>
            <a:r>
              <a:rPr lang="ru-RU" sz="13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паре).</a:t>
            </a:r>
            <a:endParaRPr lang="ru-RU" sz="13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459331" y="3146099"/>
            <a:ext cx="349400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ru-RU" sz="13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300" dirty="0">
                <a:solidFill>
                  <a:prstClr val="black"/>
                </a:solidFill>
                <a:cs typeface="Times New Roman" panose="02020603050405020304" pitchFamily="18" charset="0"/>
              </a:rPr>
              <a:t>Опытный </a:t>
            </a:r>
            <a:r>
              <a:rPr lang="ru-RU" sz="1300" b="1" dirty="0">
                <a:solidFill>
                  <a:prstClr val="black"/>
                </a:solidFill>
                <a:cs typeface="Times New Roman" panose="02020603050405020304" pitchFamily="18" charset="0"/>
              </a:rPr>
              <a:t>наставник</a:t>
            </a:r>
            <a:r>
              <a:rPr lang="ru-RU" sz="1300" dirty="0">
                <a:solidFill>
                  <a:prstClr val="black"/>
                </a:solidFill>
                <a:cs typeface="Times New Roman" panose="02020603050405020304" pitchFamily="18" charset="0"/>
              </a:rPr>
              <a:t> для молодых специалистов;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300" dirty="0">
                <a:solidFill>
                  <a:prstClr val="black"/>
                </a:solidFill>
                <a:cs typeface="Times New Roman" panose="02020603050405020304" pitchFamily="18" charset="0"/>
              </a:rPr>
              <a:t>Помощь в адаптации к вахтовому методу работы;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3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Обучение</a:t>
            </a:r>
            <a:r>
              <a:rPr lang="ru-RU" sz="13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и повышение квалификации;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3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Корпоративные </a:t>
            </a:r>
            <a:r>
              <a:rPr lang="ru-RU" sz="1300" dirty="0">
                <a:solidFill>
                  <a:prstClr val="black"/>
                </a:solidFill>
                <a:cs typeface="Times New Roman" panose="02020603050405020304" pitchFamily="18" charset="0"/>
              </a:rPr>
              <a:t>занятия спортом</a:t>
            </a:r>
            <a:r>
              <a:rPr lang="ru-RU" sz="13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3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Участие в жизни компании: Молодежный Совет, волонтерское движение, экологические акции, конкурсы </a:t>
            </a:r>
            <a:r>
              <a:rPr lang="ru-RU" sz="13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проф.мастерства</a:t>
            </a:r>
            <a:r>
              <a:rPr lang="ru-RU" sz="1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и др.;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300" dirty="0">
                <a:solidFill>
                  <a:prstClr val="black"/>
                </a:solidFill>
                <a:cs typeface="Times New Roman" panose="02020603050405020304" pitchFamily="18" charset="0"/>
              </a:rPr>
              <a:t>Дополнительное медицинское страхование после 1 года работы;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300" b="1" dirty="0">
                <a:solidFill>
                  <a:prstClr val="black"/>
                </a:solidFill>
                <a:cs typeface="Times New Roman" panose="02020603050405020304" pitchFamily="18" charset="0"/>
              </a:rPr>
              <a:t>Материальная помощь </a:t>
            </a:r>
            <a:r>
              <a:rPr lang="ru-RU" sz="1300" dirty="0">
                <a:solidFill>
                  <a:prstClr val="black"/>
                </a:solidFill>
                <a:cs typeface="Times New Roman" panose="02020603050405020304" pitchFamily="18" charset="0"/>
              </a:rPr>
              <a:t>в особых жизненных ситуациях.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13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80559" y="3233602"/>
            <a:ext cx="2088421" cy="2993275"/>
          </a:xfrm>
          <a:prstGeom prst="roundRect">
            <a:avLst/>
          </a:prstGeom>
          <a:gradFill flip="none" rotWithShape="1">
            <a:gsLst>
              <a:gs pos="0">
                <a:schemeClr val="accent3">
                  <a:satMod val="105000"/>
                  <a:tint val="67000"/>
                  <a:lumMod val="0"/>
                  <a:lumOff val="100000"/>
                </a:schemeClr>
              </a:gs>
              <a:gs pos="97000">
                <a:schemeClr val="accent3">
                  <a:satMod val="103000"/>
                  <a:tint val="73000"/>
                  <a:alpha val="33000"/>
                  <a:lumMod val="69000"/>
                  <a:lumOff val="31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400" b="1" i="1" dirty="0" smtClean="0"/>
              <a:t>ООО ПКП «ТИТАН»</a:t>
            </a:r>
            <a:endParaRPr lang="ru-RU" sz="3400" b="1" i="1" dirty="0"/>
          </a:p>
        </p:txBody>
      </p:sp>
      <p:pic>
        <p:nvPicPr>
          <p:cNvPr id="5" name="Рисунок 4" descr="http://www.titangroup.ru/bitrix/templates/books/images/logo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178" y="568366"/>
            <a:ext cx="1336040" cy="73914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  <a:latin typeface="+mn-lt"/>
              </a:rPr>
              <a:pPr/>
              <a:t>4</a:t>
            </a:fld>
            <a:endParaRPr lang="en-US" dirty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2523" y="1458570"/>
            <a:ext cx="109563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2A3137"/>
                </a:solidFill>
                <a:cs typeface="Times New Roman" panose="02020603050405020304" pitchFamily="18" charset="0"/>
              </a:rPr>
              <a:t>Сегодня </a:t>
            </a:r>
            <a:r>
              <a:rPr lang="ru-RU" sz="1600" b="1" dirty="0" smtClean="0">
                <a:solidFill>
                  <a:srgbClr val="2A3137"/>
                </a:solidFill>
                <a:cs typeface="Times New Roman" panose="02020603050405020304" pitchFamily="18" charset="0"/>
              </a:rPr>
              <a:t>«</a:t>
            </a:r>
            <a:r>
              <a:rPr lang="ru-RU" sz="1600" b="1" dirty="0">
                <a:solidFill>
                  <a:srgbClr val="2A3137"/>
                </a:solidFill>
                <a:cs typeface="Times New Roman" panose="02020603050405020304" pitchFamily="18" charset="0"/>
              </a:rPr>
              <a:t>ТИТАН»</a:t>
            </a:r>
            <a:r>
              <a:rPr lang="ru-RU" sz="1600" dirty="0">
                <a:solidFill>
                  <a:srgbClr val="2A3137"/>
                </a:solidFill>
                <a:cs typeface="Times New Roman" panose="02020603050405020304" pitchFamily="18" charset="0"/>
              </a:rPr>
              <a:t> — это динамично </a:t>
            </a:r>
            <a:r>
              <a:rPr lang="ru-RU" sz="1600" dirty="0" smtClean="0">
                <a:solidFill>
                  <a:srgbClr val="2A3137"/>
                </a:solidFill>
                <a:cs typeface="Times New Roman" panose="02020603050405020304" pitchFamily="18" charset="0"/>
              </a:rPr>
              <a:t>развивающееся лесозаготовительное предприятие</a:t>
            </a:r>
            <a:r>
              <a:rPr lang="ru-RU" sz="1600" dirty="0">
                <a:solidFill>
                  <a:srgbClr val="2A3137"/>
                </a:solidFill>
                <a:cs typeface="Times New Roman" panose="02020603050405020304" pitchFamily="18" charset="0"/>
              </a:rPr>
              <a:t> Архангельской </a:t>
            </a:r>
            <a:r>
              <a:rPr lang="ru-RU" sz="1600" dirty="0" smtClean="0">
                <a:solidFill>
                  <a:srgbClr val="2A3137"/>
                </a:solidFill>
                <a:cs typeface="Times New Roman" panose="02020603050405020304" pitchFamily="18" charset="0"/>
              </a:rPr>
              <a:t>области, на</a:t>
            </a:r>
            <a:r>
              <a:rPr lang="ru-RU" sz="1600" dirty="0">
                <a:solidFill>
                  <a:srgbClr val="2A3137"/>
                </a:solidFill>
                <a:cs typeface="Times New Roman" panose="02020603050405020304" pitchFamily="18" charset="0"/>
              </a:rPr>
              <a:t> </a:t>
            </a:r>
            <a:r>
              <a:rPr lang="ru-RU" sz="1600" dirty="0" smtClean="0">
                <a:solidFill>
                  <a:srgbClr val="2A3137"/>
                </a:solidFill>
                <a:cs typeface="Times New Roman" panose="02020603050405020304" pitchFamily="18" charset="0"/>
              </a:rPr>
              <a:t>котором </a:t>
            </a:r>
            <a:r>
              <a:rPr lang="ru-RU" sz="1600" dirty="0">
                <a:solidFill>
                  <a:srgbClr val="2A3137"/>
                </a:solidFill>
                <a:cs typeface="Times New Roman" panose="02020603050405020304" pitchFamily="18" charset="0"/>
              </a:rPr>
              <a:t>работают тысячи </a:t>
            </a:r>
            <a:r>
              <a:rPr lang="ru-RU" sz="1600" dirty="0" smtClean="0">
                <a:solidFill>
                  <a:srgbClr val="2A3137"/>
                </a:solidFill>
                <a:cs typeface="Times New Roman" panose="02020603050405020304" pitchFamily="18" charset="0"/>
              </a:rPr>
              <a:t>людей. Высококвалифицированные специалисты, современная техника, </a:t>
            </a:r>
          </a:p>
          <a:p>
            <a:pPr algn="ctr"/>
            <a:r>
              <a:rPr lang="ru-RU" sz="1600" dirty="0" smtClean="0">
                <a:solidFill>
                  <a:srgbClr val="2A3137"/>
                </a:solidFill>
                <a:cs typeface="Times New Roman" panose="02020603050405020304" pitchFamily="18" charset="0"/>
              </a:rPr>
              <a:t>строгое соблюдение принципов ответственного лесопользования – основа успешной деятельности нашего холдинга.</a:t>
            </a:r>
            <a:endParaRPr lang="ru-RU" sz="16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9350" y="3341856"/>
            <a:ext cx="208963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300" u="sng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1300" u="sng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Студентов по направлениям подготовки:</a:t>
            </a:r>
          </a:p>
          <a:p>
            <a:pPr algn="ctr"/>
            <a:endParaRPr lang="ru-RU" sz="1300" u="sng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300" dirty="0">
                <a:solidFill>
                  <a:prstClr val="black"/>
                </a:solidFill>
                <a:cs typeface="Times New Roman" panose="02020603050405020304" pitchFamily="18" charset="0"/>
              </a:rPr>
              <a:t>Машинист лесозаготовительных и трелевочных </a:t>
            </a:r>
            <a:r>
              <a:rPr lang="ru-RU" sz="13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машин;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3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Мастер </a:t>
            </a:r>
            <a:r>
              <a:rPr lang="ru-RU" sz="1300" dirty="0">
                <a:solidFill>
                  <a:prstClr val="black"/>
                </a:solidFill>
                <a:cs typeface="Times New Roman" panose="02020603050405020304" pitchFamily="18" charset="0"/>
              </a:rPr>
              <a:t>по </a:t>
            </a:r>
            <a:r>
              <a:rPr lang="ru-RU" sz="13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ремонту     и </a:t>
            </a:r>
            <a:r>
              <a:rPr lang="ru-RU" sz="1300" dirty="0">
                <a:solidFill>
                  <a:prstClr val="black"/>
                </a:solidFill>
                <a:cs typeface="Times New Roman" panose="02020603050405020304" pitchFamily="18" charset="0"/>
              </a:rPr>
              <a:t>обслуживанию </a:t>
            </a:r>
            <a:r>
              <a:rPr lang="ru-RU" sz="13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автомобилей;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3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Повар. </a:t>
            </a:r>
            <a:endParaRPr lang="ru-RU" sz="13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endParaRPr lang="ru-RU" sz="13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43200" y="2397821"/>
            <a:ext cx="2428092" cy="947088"/>
          </a:xfrm>
          <a:prstGeom prst="ellipse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2170" y="2475346"/>
            <a:ext cx="191015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solidFill>
                  <a:prstClr val="white"/>
                </a:solidFill>
                <a:cs typeface="Times New Roman" panose="02020603050405020304" pitchFamily="18" charset="0"/>
              </a:rPr>
              <a:t>Мы приглашаем для заключения целевого договора:</a:t>
            </a:r>
          </a:p>
        </p:txBody>
      </p:sp>
      <p:sp>
        <p:nvSpPr>
          <p:cNvPr id="15" name="Овал 14"/>
          <p:cNvSpPr/>
          <p:nvPr/>
        </p:nvSpPr>
        <p:spPr>
          <a:xfrm>
            <a:off x="4577164" y="2441966"/>
            <a:ext cx="2496067" cy="960100"/>
          </a:xfrm>
          <a:prstGeom prst="ellipse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25425" y="2592101"/>
            <a:ext cx="204220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Условия работы для наших сотрудников:</a:t>
            </a:r>
            <a:endParaRPr lang="ru-RU" sz="1500" b="1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9058869" y="2432734"/>
            <a:ext cx="2294931" cy="870054"/>
          </a:xfrm>
          <a:prstGeom prst="ellipse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267536" y="2594382"/>
            <a:ext cx="204220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Меры социальной поддержки:</a:t>
            </a:r>
            <a:endParaRPr lang="ru-RU" sz="1500" b="1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306" y="3448634"/>
            <a:ext cx="2561988" cy="306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18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  <a:latin typeface="+mn-lt"/>
              </a:rPr>
              <a:pPr/>
              <a:t>5</a:t>
            </a:fld>
            <a:endParaRPr lang="en-US" dirty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7893" y="134792"/>
            <a:ext cx="11863282" cy="738664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r"/>
            <a:r>
              <a:rPr lang="ru-RU" sz="42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АО «Архангельский фанерный завод"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33805" y="977047"/>
            <a:ext cx="2851650" cy="1777410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balanced" dir="t">
              <a:rot lat="0" lon="0" rev="2100000"/>
            </a:lightRig>
          </a:scene3d>
          <a:sp3d>
            <a:bevelT prst="relaxedInset"/>
          </a:sp3d>
        </p:spPr>
        <p:txBody>
          <a:bodyPr wrap="square" rtlCol="0">
            <a:spAutoFit/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1200" b="1" i="1" dirty="0">
                <a:ln w="50800"/>
                <a:solidFill>
                  <a:schemeClr val="bg1"/>
                </a:solidFill>
                <a:cs typeface="Times New Roman" panose="02020603050405020304" pitchFamily="18" charset="0"/>
              </a:rPr>
              <a:t>Один из лидеров по производству березовой фанеры в России.</a:t>
            </a:r>
            <a:r>
              <a:rPr lang="en-US" sz="1200" b="1" i="1" dirty="0">
                <a:ln w="50800"/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endParaRPr lang="ru-RU" sz="1200" b="1" i="1" dirty="0">
              <a:ln w="50800"/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r>
              <a:rPr lang="ru-RU" sz="1200" b="1" i="1" dirty="0">
                <a:ln w="50800"/>
                <a:solidFill>
                  <a:schemeClr val="bg1"/>
                </a:solidFill>
                <a:cs typeface="Times New Roman" panose="02020603050405020304" pitchFamily="18" charset="0"/>
              </a:rPr>
              <a:t>Сильное, конкурентоспособное предприятие с достойной репутацией и большим потенциалом возможностей. </a:t>
            </a:r>
          </a:p>
          <a:p>
            <a:r>
              <a:rPr lang="ru-RU" sz="1200" b="1" i="1" dirty="0">
                <a:ln w="50800"/>
                <a:solidFill>
                  <a:schemeClr val="bg1"/>
                </a:solidFill>
                <a:cs typeface="Times New Roman" panose="02020603050405020304" pitchFamily="18" charset="0"/>
              </a:rPr>
              <a:t>А так же стабильно развивающееся предприятие по изготовлению современной мебели</a:t>
            </a:r>
            <a:r>
              <a:rPr lang="ru-RU" sz="1350" b="1" i="1" dirty="0">
                <a:ln w="50800"/>
                <a:solidFill>
                  <a:schemeClr val="bg1"/>
                </a:solidFill>
                <a:cs typeface="Times New Roman" panose="02020603050405020304" pitchFamily="18" charset="0"/>
              </a:rPr>
              <a:t>.</a:t>
            </a:r>
            <a:endParaRPr lang="en-US" sz="1350" b="1" i="1" dirty="0">
              <a:ln w="50800"/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972" y="4367688"/>
            <a:ext cx="6138562" cy="246221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2800" b="1" i="1" u="sng" dirty="0">
                <a:solidFill>
                  <a:schemeClr val="bg1"/>
                </a:solidFill>
                <a:cs typeface="Times New Roman" panose="02020603050405020304" pitchFamily="18" charset="0"/>
              </a:rPr>
              <a:t>Предлагаем следующие профессии: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chemeClr val="bg1"/>
                </a:solidFill>
                <a:cs typeface="Times New Roman" panose="02020603050405020304" pitchFamily="18" charset="0"/>
              </a:rPr>
              <a:t>Технолог;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chemeClr val="bg1"/>
                </a:solidFill>
                <a:cs typeface="Times New Roman" panose="02020603050405020304" pitchFamily="18" charset="0"/>
              </a:rPr>
              <a:t>Лаборант;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chemeClr val="bg1"/>
                </a:solidFill>
                <a:cs typeface="Times New Roman" panose="02020603050405020304" pitchFamily="18" charset="0"/>
              </a:rPr>
              <a:t>Мастер контрольно-измерительных приборов и автоматики;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chemeClr val="bg1"/>
                </a:solidFill>
                <a:cs typeface="Times New Roman" panose="02020603050405020304" pitchFamily="18" charset="0"/>
              </a:rPr>
              <a:t>Электромонтер;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chemeClr val="bg1"/>
                </a:solidFill>
                <a:cs typeface="Times New Roman" panose="02020603050405020304" pitchFamily="18" charset="0"/>
              </a:rPr>
              <a:t>Монтаж, техническое обслуживание и ремонт промышленного оборудования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60271" y="2736473"/>
            <a:ext cx="6053438" cy="4093428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2000" b="1" i="1" u="sng" dirty="0">
                <a:solidFill>
                  <a:schemeClr val="bg1"/>
                </a:solidFill>
                <a:cs typeface="Times New Roman" panose="02020603050405020304" pitchFamily="18" charset="0"/>
              </a:rPr>
              <a:t>Для Вас: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chemeClr val="bg1"/>
                </a:solidFill>
                <a:cs typeface="Times New Roman" panose="02020603050405020304" pitchFamily="18" charset="0"/>
              </a:rPr>
              <a:t>Целевой договор с последующей гарантией трудоустройства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chemeClr val="bg1"/>
                </a:solidFill>
                <a:cs typeface="Times New Roman" panose="02020603050405020304" pitchFamily="18" charset="0"/>
              </a:rPr>
              <a:t>Профессиональный рост, повышение квалификации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chemeClr val="bg1"/>
                </a:solidFill>
                <a:cs typeface="Times New Roman" panose="02020603050405020304" pitchFamily="18" charset="0"/>
              </a:rPr>
              <a:t>Удобный график работы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chemeClr val="bg1"/>
                </a:solidFill>
                <a:cs typeface="Times New Roman" panose="02020603050405020304" pitchFamily="18" charset="0"/>
              </a:rPr>
              <a:t>Возможность дополнительного заработка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chemeClr val="bg1"/>
                </a:solidFill>
                <a:cs typeface="Times New Roman" panose="02020603050405020304" pitchFamily="18" charset="0"/>
              </a:rPr>
              <a:t>Оформление в соответствии с ТК РФ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chemeClr val="bg1"/>
                </a:solidFill>
                <a:cs typeface="Times New Roman" panose="02020603050405020304" pitchFamily="18" charset="0"/>
              </a:rPr>
              <a:t>Ежегодный оплачиваемый отпуск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chemeClr val="bg1"/>
                </a:solidFill>
                <a:cs typeface="Times New Roman" panose="02020603050405020304" pitchFamily="18" charset="0"/>
              </a:rPr>
              <a:t>Организация проезда для иногородних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chemeClr val="bg1"/>
                </a:solidFill>
                <a:cs typeface="Times New Roman" panose="02020603050405020304" pitchFamily="18" charset="0"/>
              </a:rPr>
              <a:t>При приеме и периодические медкомиссии за счет работодателя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chemeClr val="bg1"/>
                </a:solidFill>
                <a:cs typeface="Times New Roman" panose="02020603050405020304" pitchFamily="18" charset="0"/>
              </a:rPr>
              <a:t>Повышение квалификации за счет работодателя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chemeClr val="bg1"/>
                </a:solidFill>
                <a:cs typeface="Times New Roman" panose="02020603050405020304" pitchFamily="18" charset="0"/>
              </a:rPr>
              <a:t>Предоставление спецодежды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chemeClr val="bg1"/>
                </a:solidFill>
                <a:cs typeface="Times New Roman" panose="02020603050405020304" pitchFamily="18" charset="0"/>
              </a:rPr>
              <a:t>Предоставление новогодних подарков для детей сотрудников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chemeClr val="bg1"/>
                </a:solidFill>
                <a:cs typeface="Times New Roman" panose="02020603050405020304" pitchFamily="18" charset="0"/>
              </a:rPr>
              <a:t>Предоставление льготных путевок в санатории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chemeClr val="bg1"/>
                </a:solidFill>
                <a:cs typeface="Times New Roman" panose="02020603050405020304" pitchFamily="18" charset="0"/>
              </a:rPr>
              <a:t>Материальная помощь работникам в связи с рождением ребенка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3F37334-27A1-4697-96BD-50B417E08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8988" y="873456"/>
            <a:ext cx="2721587" cy="188100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3B2D5F9-778B-4D7A-A80B-6798D191DC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425" y="960434"/>
            <a:ext cx="5784575" cy="3302294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0" y="336825"/>
            <a:ext cx="1037871" cy="103729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27" name="Picture 3" descr="C:\Users\Афанасенко_марина\Desktop\загрузки по VK\Logo_AFZ_zelen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0" y="441784"/>
            <a:ext cx="805288" cy="82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179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4257" y="365125"/>
            <a:ext cx="8161353" cy="1145623"/>
          </a:xfrm>
        </p:spPr>
        <p:txBody>
          <a:bodyPr>
            <a:normAutofit/>
          </a:bodyPr>
          <a:lstStyle/>
          <a:p>
            <a:r>
              <a:rPr lang="ru-RU" sz="3400" b="1" i="1" dirty="0" smtClean="0"/>
              <a:t>ООО </a:t>
            </a:r>
            <a:r>
              <a:rPr lang="ru-RU" sz="3400" b="1" i="1" dirty="0"/>
              <a:t>«</a:t>
            </a:r>
            <a:r>
              <a:rPr lang="ru-RU" sz="3400" b="1" i="1" dirty="0" err="1"/>
              <a:t>Новодвинская</a:t>
            </a:r>
            <a:r>
              <a:rPr lang="ru-RU" sz="3400" b="1" i="1" dirty="0"/>
              <a:t> ремонтно-строительная компания»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50413" y="1640594"/>
            <a:ext cx="1003827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4A8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ООО «</a:t>
            </a:r>
            <a:r>
              <a:rPr lang="ru-RU" sz="1400" b="1" dirty="0" err="1">
                <a:solidFill>
                  <a:srgbClr val="004A8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Новодвинская</a:t>
            </a:r>
            <a:r>
              <a:rPr lang="ru-RU" sz="1400" b="1" dirty="0">
                <a:solidFill>
                  <a:srgbClr val="004A8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004A8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ремонтно-строительная </a:t>
            </a:r>
            <a:r>
              <a:rPr lang="ru-RU" sz="1400" b="1" dirty="0">
                <a:solidFill>
                  <a:srgbClr val="004A8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компания»</a:t>
            </a:r>
            <a:r>
              <a:rPr lang="ru-RU" sz="1200" b="1" dirty="0">
                <a:solidFill>
                  <a:srgbClr val="004A8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– это </a:t>
            </a:r>
            <a:r>
              <a:rPr lang="ru-RU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стабильно </a:t>
            </a: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развивающаяся строительная компания.</a:t>
            </a:r>
            <a:endParaRPr lang="ru-RU" sz="1400" dirty="0"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0413" y="2020645"/>
            <a:ext cx="99692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4A8F"/>
                </a:solidFill>
                <a:cs typeface="Times New Roman" panose="02020603050405020304" pitchFamily="18" charset="0"/>
              </a:rPr>
              <a:t>ООО «НРСК» </a:t>
            </a:r>
            <a:r>
              <a:rPr lang="ru-RU" sz="1400" dirty="0">
                <a:cs typeface="Times New Roman" panose="02020603050405020304" pitchFamily="18" charset="0"/>
              </a:rPr>
              <a:t>выполняет полный комплекс работ, охватывая цикл от </a:t>
            </a:r>
            <a:r>
              <a:rPr lang="ru-RU" sz="1400" dirty="0" smtClean="0">
                <a:cs typeface="Times New Roman" panose="02020603050405020304" pitchFamily="18" charset="0"/>
              </a:rPr>
              <a:t>проектирования до </a:t>
            </a:r>
            <a:r>
              <a:rPr lang="ru-RU" sz="1400" dirty="0">
                <a:cs typeface="Times New Roman" panose="02020603050405020304" pitchFamily="18" charset="0"/>
              </a:rPr>
              <a:t>ремонта и строительства зданий и сооружений, ремонта и монтажа оборудования.</a:t>
            </a:r>
          </a:p>
        </p:txBody>
      </p:sp>
      <p:sp>
        <p:nvSpPr>
          <p:cNvPr id="9" name="5-конечная звезда 8"/>
          <p:cNvSpPr/>
          <p:nvPr/>
        </p:nvSpPr>
        <p:spPr>
          <a:xfrm>
            <a:off x="889695" y="1707754"/>
            <a:ext cx="198408" cy="207749"/>
          </a:xfrm>
          <a:prstGeom prst="star5">
            <a:avLst/>
          </a:prstGeom>
          <a:solidFill>
            <a:srgbClr val="EBE600"/>
          </a:solidFill>
          <a:ln>
            <a:solidFill>
              <a:srgbClr val="004A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889695" y="2163703"/>
            <a:ext cx="204159" cy="181627"/>
          </a:xfrm>
          <a:prstGeom prst="star5">
            <a:avLst/>
          </a:prstGeom>
          <a:solidFill>
            <a:srgbClr val="EBE600"/>
          </a:solidFill>
          <a:ln>
            <a:solidFill>
              <a:srgbClr val="004A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15220" y="2536484"/>
            <a:ext cx="71220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/>
            <a:r>
              <a:rPr lang="ru-RU" sz="1400" dirty="0" smtClean="0">
                <a:cs typeface="Times New Roman" panose="02020603050405020304" pitchFamily="18" charset="0"/>
              </a:rPr>
              <a:t>На </a:t>
            </a:r>
            <a:r>
              <a:rPr lang="ru-RU" sz="1400" dirty="0">
                <a:cs typeface="Times New Roman" panose="02020603050405020304" pitchFamily="18" charset="0"/>
              </a:rPr>
              <a:t>сегодняшний день в компании работает более 350 человек. </a:t>
            </a:r>
          </a:p>
          <a:p>
            <a:pPr indent="450000"/>
            <a:r>
              <a:rPr lang="ru-RU" sz="1400" dirty="0">
                <a:cs typeface="Times New Roman" panose="02020603050405020304" pitchFamily="18" charset="0"/>
              </a:rPr>
              <a:t>Это слаженная команда высококвалифицированных специалистов </a:t>
            </a:r>
            <a:endParaRPr lang="ru-RU" sz="1400" dirty="0" smtClean="0">
              <a:cs typeface="Times New Roman" panose="02020603050405020304" pitchFamily="18" charset="0"/>
            </a:endParaRPr>
          </a:p>
          <a:p>
            <a:pPr indent="450000"/>
            <a:r>
              <a:rPr lang="ru-RU" sz="1400" dirty="0" smtClean="0">
                <a:cs typeface="Times New Roman" panose="02020603050405020304" pitchFamily="18" charset="0"/>
              </a:rPr>
              <a:t>с </a:t>
            </a:r>
            <a:r>
              <a:rPr lang="ru-RU" sz="1400" dirty="0">
                <a:cs typeface="Times New Roman" panose="02020603050405020304" pitchFamily="18" charset="0"/>
              </a:rPr>
              <a:t>большим опытом </a:t>
            </a:r>
            <a:r>
              <a:rPr lang="ru-RU" sz="1400" dirty="0" smtClean="0">
                <a:cs typeface="Times New Roman" panose="02020603050405020304" pitchFamily="18" charset="0"/>
              </a:rPr>
              <a:t>работы в </a:t>
            </a:r>
            <a:r>
              <a:rPr lang="ru-RU" sz="1400" dirty="0">
                <a:cs typeface="Times New Roman" panose="02020603050405020304" pitchFamily="18" charset="0"/>
              </a:rPr>
              <a:t>сфере промышленного и гражданского строительства.</a:t>
            </a:r>
          </a:p>
        </p:txBody>
      </p:sp>
      <p:pic>
        <p:nvPicPr>
          <p:cNvPr id="1026" name="Picture 2" descr="Закон – Бесплатные иконки: разнообразны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354" y="3551223"/>
            <a:ext cx="287327" cy="16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7421004" y="3150524"/>
            <a:ext cx="38676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 smtClean="0">
                <a:solidFill>
                  <a:srgbClr val="004A8F"/>
                </a:solidFill>
                <a:cs typeface="Times New Roman" panose="02020603050405020304" pitchFamily="18" charset="0"/>
              </a:rPr>
              <a:t>Наши </a:t>
            </a:r>
            <a:r>
              <a:rPr lang="ru-RU" sz="1600" b="1" u="sng" dirty="0">
                <a:solidFill>
                  <a:srgbClr val="004A8F"/>
                </a:solidFill>
                <a:cs typeface="Times New Roman" panose="02020603050405020304" pitchFamily="18" charset="0"/>
              </a:rPr>
              <a:t>преимущества</a:t>
            </a:r>
            <a:r>
              <a:rPr lang="ru-RU" sz="1400" b="1" u="sng" dirty="0" smtClean="0">
                <a:solidFill>
                  <a:srgbClr val="004A8F"/>
                </a:solidFill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4142" y="4065514"/>
            <a:ext cx="201406" cy="24126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2150" y="4699703"/>
            <a:ext cx="300221" cy="19537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368487" y="3812491"/>
            <a:ext cx="182589" cy="18258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8487" y="4364441"/>
            <a:ext cx="209377" cy="209377"/>
          </a:xfrm>
          <a:prstGeom prst="rect">
            <a:avLst/>
          </a:prstGeom>
        </p:spPr>
      </p:pic>
      <p:pic>
        <p:nvPicPr>
          <p:cNvPr id="1032" name="Picture 8" descr="Самолет – Бесплатные иконки: транспорт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049" y="5619239"/>
            <a:ext cx="126851" cy="12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Здоровье – Бесплатные иконки: медицинский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602" y="5847190"/>
            <a:ext cx="182589" cy="18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Еда – Бесплатные иконки: еда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870" y="5277261"/>
            <a:ext cx="190411" cy="19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Медицинская страховка – Бесплатные иконки: медицинский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476" y="4966667"/>
            <a:ext cx="208065" cy="20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523887" y="3274331"/>
            <a:ext cx="4674049" cy="1948336"/>
          </a:xfrm>
          <a:prstGeom prst="rect">
            <a:avLst/>
          </a:prstGeom>
          <a:solidFill>
            <a:schemeClr val="bg1"/>
          </a:solidFill>
          <a:ln w="28575">
            <a:solidFill>
              <a:srgbClr val="004A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b="1" u="sng" dirty="0" smtClean="0">
              <a:solidFill>
                <a:srgbClr val="004A8F"/>
              </a:solidFill>
              <a:cs typeface="Times New Roman" panose="02020603050405020304" pitchFamily="18" charset="0"/>
            </a:endParaRPr>
          </a:p>
          <a:p>
            <a:r>
              <a:rPr lang="ru-RU" sz="1400" b="1" u="sng" dirty="0" smtClean="0">
                <a:solidFill>
                  <a:srgbClr val="004A8F"/>
                </a:solidFill>
                <a:cs typeface="Times New Roman" panose="02020603050405020304" pitchFamily="18" charset="0"/>
              </a:rPr>
              <a:t>Приглашаем к заключению </a:t>
            </a:r>
          </a:p>
          <a:p>
            <a:r>
              <a:rPr lang="ru-RU" sz="1400" b="1" u="sng" dirty="0" smtClean="0">
                <a:solidFill>
                  <a:srgbClr val="004A8F"/>
                </a:solidFill>
                <a:cs typeface="Times New Roman" panose="02020603050405020304" pitchFamily="18" charset="0"/>
              </a:rPr>
              <a:t>целевых договоров студентов по профессиям: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Электромонтёр, </a:t>
            </a:r>
            <a:endParaRPr lang="ru-RU" sz="1400" dirty="0" smtClean="0">
              <a:solidFill>
                <a:sysClr val="windowText" lastClr="000000"/>
              </a:solidFill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400" dirty="0" err="1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Электрогазосварщик</a:t>
            </a:r>
            <a:r>
              <a:rPr lang="ru-RU" sz="1400" dirty="0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Мастер слесарных работ,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Механик.                        </a:t>
            </a:r>
            <a:endParaRPr lang="ru-RU" sz="1500" dirty="0" smtClean="0">
              <a:solidFill>
                <a:srgbClr val="004A8F"/>
              </a:solidFill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54825" y="5327892"/>
            <a:ext cx="48121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cs typeface="Times New Roman" panose="02020603050405020304" pitchFamily="18" charset="0"/>
              </a:rPr>
              <a:t>Имея безупречную репутацию и огромный опыт работы, </a:t>
            </a:r>
            <a:r>
              <a:rPr lang="ru-RU" sz="1400" dirty="0" smtClean="0">
                <a:cs typeface="Times New Roman" panose="02020603050405020304" pitchFamily="18" charset="0"/>
              </a:rPr>
              <a:t>ООО </a:t>
            </a:r>
            <a:r>
              <a:rPr lang="ru-RU" sz="1400" dirty="0">
                <a:cs typeface="Times New Roman" panose="02020603050405020304" pitchFamily="18" charset="0"/>
              </a:rPr>
              <a:t>«</a:t>
            </a:r>
            <a:r>
              <a:rPr lang="ru-RU" sz="1400" dirty="0" smtClean="0">
                <a:cs typeface="Times New Roman" panose="02020603050405020304" pitchFamily="18" charset="0"/>
              </a:rPr>
              <a:t>НРСК» продолжает </a:t>
            </a:r>
            <a:r>
              <a:rPr lang="ru-RU" sz="1400" dirty="0">
                <a:cs typeface="Times New Roman" panose="02020603050405020304" pitchFamily="18" charset="0"/>
              </a:rPr>
              <a:t>активно развиваться </a:t>
            </a:r>
            <a:r>
              <a:rPr lang="ru-RU" sz="1400" dirty="0" smtClean="0">
                <a:cs typeface="Times New Roman" panose="02020603050405020304" pitchFamily="18" charset="0"/>
              </a:rPr>
              <a:t>                                    и </a:t>
            </a:r>
            <a:r>
              <a:rPr lang="ru-RU" sz="1400" dirty="0">
                <a:cs typeface="Times New Roman" panose="02020603050405020304" pitchFamily="18" charset="0"/>
              </a:rPr>
              <a:t>с уверенностью смотрит в будущее.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99" y="302079"/>
            <a:ext cx="1481393" cy="106653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70777" y="5467672"/>
            <a:ext cx="29330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cs typeface="Times New Roman" panose="02020603050405020304" pitchFamily="18" charset="0"/>
              </a:rPr>
              <a:t>Оплата </a:t>
            </a:r>
            <a:r>
              <a:rPr lang="ru-RU" sz="1600" dirty="0">
                <a:cs typeface="Times New Roman" panose="02020603050405020304" pitchFamily="18" charset="0"/>
              </a:rPr>
              <a:t>проезда к месту отдыха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42371" y="3448508"/>
            <a:ext cx="3906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cs typeface="Times New Roman" panose="02020603050405020304" pitchFamily="18" charset="0"/>
              </a:rPr>
              <a:t>  Официальное оформление по ТК РФ</a:t>
            </a:r>
            <a:endParaRPr lang="ru-RU" sz="1600" dirty="0"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30315" y="3723418"/>
            <a:ext cx="55529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cs typeface="Times New Roman" panose="02020603050405020304" pitchFamily="18" charset="0"/>
              </a:rPr>
              <a:t>Дружный коллектив и квалифицированные наставники</a:t>
            </a:r>
            <a:endParaRPr lang="ru-RU" sz="1600" dirty="0"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730315" y="3998521"/>
            <a:ext cx="35457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cs typeface="Times New Roman" panose="02020603050405020304" pitchFamily="18" charset="0"/>
              </a:rPr>
              <a:t>Достойный уровень заработной платы</a:t>
            </a:r>
            <a:endParaRPr lang="ru-RU" sz="1600" dirty="0"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35783" y="4306776"/>
            <a:ext cx="42638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cs typeface="Times New Roman" panose="02020603050405020304" pitchFamily="18" charset="0"/>
              </a:rPr>
              <a:t>Возможность профессионального роста</a:t>
            </a:r>
            <a:endParaRPr lang="ru-RU" sz="1600" dirty="0"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70777" y="4573818"/>
            <a:ext cx="37694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cs typeface="Times New Roman" panose="02020603050405020304" pitchFamily="18" charset="0"/>
              </a:rPr>
              <a:t>Полный социальный пакет</a:t>
            </a:r>
            <a:endParaRPr lang="ru-RU" sz="1600" dirty="0"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35783" y="4884113"/>
            <a:ext cx="4164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cs typeface="Times New Roman" panose="02020603050405020304" pitchFamily="18" charset="0"/>
              </a:rPr>
              <a:t>Дополнительное медицинское страхование</a:t>
            </a:r>
            <a:endParaRPr lang="ru-RU" sz="1600" dirty="0"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49995" y="5188961"/>
            <a:ext cx="26710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cs typeface="Times New Roman" panose="02020603050405020304" pitchFamily="18" charset="0"/>
              </a:rPr>
              <a:t>Скидки на питание</a:t>
            </a:r>
            <a:endParaRPr lang="ru-RU" sz="1600" dirty="0"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35782" y="5747466"/>
            <a:ext cx="6056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cs typeface="Times New Roman" panose="02020603050405020304" pitchFamily="18" charset="0"/>
              </a:rPr>
              <a:t>Оздоровительные и спортивные программы (бассейн, тренажёрный зал, санаторий-профилакторий)</a:t>
            </a:r>
            <a:endParaRPr lang="ru-RU" sz="1600" dirty="0"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3405" y="5974189"/>
            <a:ext cx="4272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004A8F"/>
                </a:solidFill>
                <a:cs typeface="Times New Roman" panose="02020603050405020304" pitchFamily="18" charset="0"/>
              </a:rPr>
              <a:t>Ждём Вас в нашу команду!</a:t>
            </a:r>
            <a:endParaRPr lang="ru-RU" sz="1600" b="1" dirty="0">
              <a:solidFill>
                <a:srgbClr val="004A8F"/>
              </a:solidFill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139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400" b="1" i="1" dirty="0" smtClean="0"/>
              <a:t>Целевые договоры: мотивация</a:t>
            </a:r>
            <a:endParaRPr lang="ru-RU" sz="3400" b="1" i="1" dirty="0"/>
          </a:p>
        </p:txBody>
      </p:sp>
      <p:sp>
        <p:nvSpPr>
          <p:cNvPr id="4" name="Овал 3"/>
          <p:cNvSpPr/>
          <p:nvPr/>
        </p:nvSpPr>
        <p:spPr>
          <a:xfrm>
            <a:off x="950136" y="1510748"/>
            <a:ext cx="9574923" cy="709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Каждому 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студенту, заключившему целевой договор с одним из работодатели кластера гарантировано:</a:t>
            </a: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19808" y="2485890"/>
            <a:ext cx="4843166" cy="358698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Концентрированная практика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потенциальном рабочем месте;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Закрепление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за каждым студентом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наставника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 производстве;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Оплата производственной практики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Гарантированное трудоустройство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(в приоритете на тоже место, где проходили практику);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558455" y="2485890"/>
            <a:ext cx="4856830" cy="358698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Предоставление возможности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освоения одной профессии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программе дополнительного профессионального образования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 рамками осваиваемой студентами образовательной программы;</a:t>
            </a:r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Возмещение затрат на проживание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общежитии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иногородних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студентов.</a:t>
            </a:r>
          </a:p>
          <a:p>
            <a:pPr algn="ctr"/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85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400" b="1" i="1" dirty="0" smtClean="0"/>
              <a:t>Целевые договоры: мотивация</a:t>
            </a:r>
            <a:endParaRPr lang="ru-RU" sz="3400" b="1" i="1" dirty="0"/>
          </a:p>
        </p:txBody>
      </p:sp>
      <p:sp>
        <p:nvSpPr>
          <p:cNvPr id="4" name="Овал 3"/>
          <p:cNvSpPr/>
          <p:nvPr/>
        </p:nvSpPr>
        <p:spPr>
          <a:xfrm>
            <a:off x="950136" y="1510748"/>
            <a:ext cx="9574923" cy="709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Каждому 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студенту, заключившему целевой договор с одним из работодатели кластера гарантировано:</a:t>
            </a: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10803" y="2485889"/>
            <a:ext cx="11250273" cy="249601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Ежемесячная стипендия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 отсутствии </a:t>
            </a: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академической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задолженности, </a:t>
            </a: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устанавливаемая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итогам среднего балла </a:t>
            </a: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успеваемости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 семестр с 1-го курса не ниже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3,8;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464272"/>
              </p:ext>
            </p:extLst>
          </p:nvPr>
        </p:nvGraphicFramePr>
        <p:xfrm>
          <a:off x="6064783" y="2809376"/>
          <a:ext cx="5292696" cy="18490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3687">
                  <a:extLst>
                    <a:ext uri="{9D8B030D-6E8A-4147-A177-3AD203B41FA5}">
                      <a16:colId xmlns:a16="http://schemas.microsoft.com/office/drawing/2014/main" val="813192270"/>
                    </a:ext>
                  </a:extLst>
                </a:gridCol>
                <a:gridCol w="2031964">
                  <a:extLst>
                    <a:ext uri="{9D8B030D-6E8A-4147-A177-3AD203B41FA5}">
                      <a16:colId xmlns:a16="http://schemas.microsoft.com/office/drawing/2014/main" val="2187531245"/>
                    </a:ext>
                  </a:extLst>
                </a:gridCol>
                <a:gridCol w="2007045">
                  <a:extLst>
                    <a:ext uri="{9D8B030D-6E8A-4147-A177-3AD203B41FA5}">
                      <a16:colId xmlns:a16="http://schemas.microsoft.com/office/drawing/2014/main" val="3568511968"/>
                    </a:ext>
                  </a:extLst>
                </a:gridCol>
              </a:tblGrid>
              <a:tr h="8364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Средний балл успеваемости</a:t>
                      </a:r>
                      <a:endParaRPr lang="ru-RU" sz="10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Программы подготовки специалистов среднего звена</a:t>
                      </a:r>
                      <a:endParaRPr lang="ru-RU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Программы подготовки квалифицированных, рабочих, служащих</a:t>
                      </a:r>
                      <a:endParaRPr lang="ru-RU" sz="10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20658414"/>
                  </a:ext>
                </a:extLst>
              </a:tr>
              <a:tr h="3375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3,8– 4,2</a:t>
                      </a:r>
                      <a:endParaRPr lang="ru-RU" sz="16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2 000</a:t>
                      </a:r>
                      <a:endParaRPr lang="ru-RU" sz="16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1 500</a:t>
                      </a:r>
                      <a:endParaRPr lang="ru-RU" sz="16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13611789"/>
                  </a:ext>
                </a:extLst>
              </a:tr>
              <a:tr h="3375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4,21 </a:t>
                      </a:r>
                      <a:r>
                        <a:rPr lang="ru-RU" sz="1600" dirty="0">
                          <a:effectLst/>
                        </a:rPr>
                        <a:t>– 4,49</a:t>
                      </a:r>
                      <a:endParaRPr lang="ru-RU" sz="16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3 000</a:t>
                      </a:r>
                      <a:endParaRPr lang="ru-RU" sz="16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2 500</a:t>
                      </a:r>
                      <a:endParaRPr lang="ru-RU" sz="16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42859135"/>
                  </a:ext>
                </a:extLst>
              </a:tr>
              <a:tr h="3375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&gt; 4,5</a:t>
                      </a:r>
                      <a:endParaRPr lang="ru-RU" sz="16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4 000</a:t>
                      </a:r>
                      <a:endParaRPr lang="ru-RU" sz="16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3 500</a:t>
                      </a:r>
                      <a:endParaRPr lang="ru-RU" sz="16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94334058"/>
                  </a:ext>
                </a:extLst>
              </a:tr>
            </a:tbl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1003738" y="5248006"/>
            <a:ext cx="10662743" cy="87025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i="1" dirty="0" smtClean="0"/>
              <a:t>Разовая </a:t>
            </a:r>
            <a:r>
              <a:rPr lang="ru-RU" b="1" i="1" dirty="0"/>
              <a:t>выплата в размере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10 000 </a:t>
            </a:r>
            <a:r>
              <a:rPr lang="ru-RU" b="1" i="1" dirty="0"/>
              <a:t>руб. </a:t>
            </a:r>
            <a:r>
              <a:rPr lang="ru-RU" dirty="0"/>
              <a:t>за результаты промежуточной аттестации на «отлично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90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400" b="1" i="1" dirty="0" smtClean="0"/>
              <a:t>Целевые договоры: ответственность</a:t>
            </a:r>
            <a:endParaRPr lang="ru-RU" sz="3400" b="1" i="1" dirty="0"/>
          </a:p>
        </p:txBody>
      </p:sp>
      <p:sp>
        <p:nvSpPr>
          <p:cNvPr id="4" name="Овал 3"/>
          <p:cNvSpPr/>
          <p:nvPr/>
        </p:nvSpPr>
        <p:spPr>
          <a:xfrm>
            <a:off x="950136" y="1510748"/>
            <a:ext cx="9574923" cy="709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Требования к каждому студенту, заключившему 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целевой </a:t>
            </a: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договор: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36018" y="2466974"/>
            <a:ext cx="10014256" cy="347977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Отсутствие академической задолженности по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итогам семестра каждого курса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обучения;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Средний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балл успеваемости не ниже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3,8;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/>
              <a:t>П</a:t>
            </a:r>
            <a:r>
              <a:rPr lang="ru-RU" dirty="0" smtClean="0"/>
              <a:t>ройти производственную практику;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/>
              <a:t>З</a:t>
            </a:r>
            <a:r>
              <a:rPr lang="ru-RU" dirty="0" smtClean="0"/>
              <a:t>аключить </a:t>
            </a:r>
            <a:r>
              <a:rPr lang="ru-RU" dirty="0"/>
              <a:t>трудовой </a:t>
            </a:r>
            <a:r>
              <a:rPr lang="ru-RU" dirty="0" smtClean="0"/>
              <a:t>договор;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Отработать не менее 3-х лет на предприятии.</a:t>
            </a:r>
          </a:p>
          <a:p>
            <a:pPr algn="ctr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79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PM-Powerpoint" id="{4D81895A-BB32-4F30-B749-209386691FFD}" vid="{4FDAEB9F-AC54-4C26-AF0B-74D03FB3D666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PM-Powerpoint" id="{4D81895A-BB32-4F30-B749-209386691FFD}" vid="{4FDAEB9F-AC54-4C26-AF0B-74D03FB3D666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APPM-Powerpoint</Template>
  <TotalTime>5201</TotalTime>
  <Words>929</Words>
  <Application>Microsoft Office PowerPoint</Application>
  <PresentationFormat>Широкоэкранный</PresentationFormat>
  <Paragraphs>157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Arial</vt:lpstr>
      <vt:lpstr>Bahnschrift Condensed</vt:lpstr>
      <vt:lpstr>Bookman Old Style</vt:lpstr>
      <vt:lpstr>Calibri</vt:lpstr>
      <vt:lpstr>Courier New</vt:lpstr>
      <vt:lpstr>PT Sans</vt:lpstr>
      <vt:lpstr>Times New Roman</vt:lpstr>
      <vt:lpstr>Wingdings</vt:lpstr>
      <vt:lpstr>Тема Office</vt:lpstr>
      <vt:lpstr>1_Тема Office</vt:lpstr>
      <vt:lpstr>«Профессионалитет» - билет в будущее!</vt:lpstr>
      <vt:lpstr>Участники кластера - работодатели</vt:lpstr>
      <vt:lpstr>АО «Архангельский ЦБК»</vt:lpstr>
      <vt:lpstr>ООО ПКП «ТИТАН»</vt:lpstr>
      <vt:lpstr>Презентация PowerPoint</vt:lpstr>
      <vt:lpstr>ООО «Новодвинская ремонтно-строительная компания»</vt:lpstr>
      <vt:lpstr>Целевые договоры: мотивация</vt:lpstr>
      <vt:lpstr>Целевые договоры: мотивация</vt:lpstr>
      <vt:lpstr>Целевые договоры: ответственность</vt:lpstr>
      <vt:lpstr>Контакты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«Профессионалитет» - билет в будущее</dc:title>
  <dc:creator>САВВИНА ОЛЬГА ИВАНОВНА</dc:creator>
  <cp:lastModifiedBy>САВВИНА ОЛЬГА ИВАНОВНА</cp:lastModifiedBy>
  <cp:revision>40</cp:revision>
  <dcterms:created xsi:type="dcterms:W3CDTF">2024-09-04T12:53:29Z</dcterms:created>
  <dcterms:modified xsi:type="dcterms:W3CDTF">2025-09-18T09:25:44Z</dcterms:modified>
</cp:coreProperties>
</file>