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6" r:id="rId1"/>
  </p:sldMasterIdLst>
  <p:notesMasterIdLst>
    <p:notesMasterId r:id="rId13"/>
  </p:notesMasterIdLst>
  <p:handoutMasterIdLst>
    <p:handoutMasterId r:id="rId14"/>
  </p:handoutMasterIdLst>
  <p:sldIdLst>
    <p:sldId id="353" r:id="rId2"/>
    <p:sldId id="468" r:id="rId3"/>
    <p:sldId id="461" r:id="rId4"/>
    <p:sldId id="462" r:id="rId5"/>
    <p:sldId id="463" r:id="rId6"/>
    <p:sldId id="464" r:id="rId7"/>
    <p:sldId id="465" r:id="rId8"/>
    <p:sldId id="474" r:id="rId9"/>
    <p:sldId id="459" r:id="rId10"/>
    <p:sldId id="479" r:id="rId11"/>
    <p:sldId id="477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00CC"/>
    <a:srgbClr val="0000FF"/>
    <a:srgbClr val="006600"/>
    <a:srgbClr val="0066FF"/>
    <a:srgbClr val="FF00FF"/>
    <a:srgbClr val="F8FEDA"/>
    <a:srgbClr val="008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4E38588-EC67-4D2E-BC35-C9B454C20B2D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3480998A-F557-41C9-B257-B5582A9B8A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7417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D9D147-43B4-4E42-8558-D8E0E66C669D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fld id="{D4BC8DAE-2DFA-4E01-85E7-5BE5A33828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661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ru-RU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2CD4786-C90B-471E-A4F3-B04D3685C255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A267651-39C9-4C6D-A640-D4E8B55578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E4804-C515-4A4B-8DD4-2C74D69801DD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079A0-6F77-4D12-9FBE-957CA0A5175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98CBD-A346-44D5-8E5C-CD1223236854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3EB3-38F8-4793-B22F-94BED019F9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1F28A-7C95-4E91-BB31-3947564BE930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D7F1A-C83B-49E4-B37D-E0C855E5AE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8F03EB-0203-4320-BA43-78ADBC5EBA8A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5F4CD-E759-4CA3-9E05-5FB2EC9B19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4CB7E2-56AE-4A8E-A06A-748B817F3593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F2ACA-87AF-44A2-B791-727AF13C84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C42F29-EB32-4174-B160-74E5B4DAD4A6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0396-9B33-40B3-A107-01A039D383F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159D62-2EB3-4E47-9762-227BB754A207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C44A9-17AA-434A-B97F-44B6E0DFAF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B7436-2C57-4EE9-9E6D-8A61A0FF9817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CF4E8-CABD-4680-9B42-8FC458B2E9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C69E5C-9154-4961-9B48-933D84BA7280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B0826-FCA9-467E-B6E7-E6976BBFA2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anose="020B0604020202020204" pitchFamily="34" charset="0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B4CD9DE-50CA-4AF8-8175-784E3D6D0BC4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9B148-23F7-4756-BE53-0DDA391D6F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endParaRPr lang="ru-RU">
              <a:latin typeface="Arial" panose="020B0604020202020204" pitchFamily="34" charset="0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C2DFE415-C463-4C74-9FFA-AEEF3DEB8E43}" type="datetimeFigureOut">
              <a:rPr lang="ru-RU"/>
              <a:pPr>
                <a:defRPr/>
              </a:pPr>
              <a:t>18.12.2025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43D60A0D-6DE8-4706-AEB5-F030DE6B51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47" r:id="rId2"/>
    <p:sldLayoutId id="2147484652" r:id="rId3"/>
    <p:sldLayoutId id="2147484653" r:id="rId4"/>
    <p:sldLayoutId id="2147484654" r:id="rId5"/>
    <p:sldLayoutId id="2147484655" r:id="rId6"/>
    <p:sldLayoutId id="2147484648" r:id="rId7"/>
    <p:sldLayoutId id="2147484656" r:id="rId8"/>
    <p:sldLayoutId id="2147484657" r:id="rId9"/>
    <p:sldLayoutId id="2147484649" r:id="rId10"/>
    <p:sldLayoutId id="2147484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me.sferum.ru/?p=messages&amp;peerId=-226134476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7"/>
          <p:cNvGrpSpPr>
            <a:grpSpLocks/>
          </p:cNvGrpSpPr>
          <p:nvPr/>
        </p:nvGrpSpPr>
        <p:grpSpPr bwMode="auto">
          <a:xfrm>
            <a:off x="0" y="0"/>
            <a:ext cx="9144000" cy="7215188"/>
            <a:chOff x="0" y="0"/>
            <a:chExt cx="5760" cy="4320"/>
          </a:xfrm>
        </p:grpSpPr>
        <p:pic>
          <p:nvPicPr>
            <p:cNvPr id="9222" name="Picture 10" descr="back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563" name="Text Box 3"/>
            <p:cNvSpPr txBox="1">
              <a:spLocks noChangeArrowheads="1"/>
            </p:cNvSpPr>
            <p:nvPr/>
          </p:nvSpPr>
          <p:spPr bwMode="auto">
            <a:xfrm>
              <a:off x="1111" y="0"/>
              <a:ext cx="4649" cy="43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/>
            <a:lstStyle/>
            <a:p>
              <a:pPr algn="r">
                <a:spcBef>
                  <a:spcPct val="50000"/>
                </a:spcBef>
                <a:defRPr/>
              </a:pPr>
              <a:r>
                <a:rPr lang="ru-RU" sz="2300" b="1">
                  <a:solidFill>
                    <a:srgbClr val="00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charset="0"/>
                  <a:cs typeface="+mn-cs"/>
                </a:rPr>
                <a:t> </a:t>
              </a:r>
              <a:endParaRPr lang="ru-RU" sz="23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endParaRPr>
            </a:p>
          </p:txBody>
        </p:sp>
        <p:pic>
          <p:nvPicPr>
            <p:cNvPr id="9224" name="Picture 4" descr="Flag_line_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36"/>
              <a:ext cx="5760" cy="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5" name="Picture 6" descr="photo310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3" y="0"/>
              <a:ext cx="529" cy="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19" name="Line 14"/>
          <p:cNvSpPr>
            <a:spLocks noChangeShapeType="1"/>
          </p:cNvSpPr>
          <p:nvPr/>
        </p:nvSpPr>
        <p:spPr bwMode="auto">
          <a:xfrm>
            <a:off x="0" y="6453188"/>
            <a:ext cx="91440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0" name="Заголовок 8"/>
          <p:cNvSpPr>
            <a:spLocks noGrp="1"/>
          </p:cNvSpPr>
          <p:nvPr>
            <p:ph type="title"/>
          </p:nvPr>
        </p:nvSpPr>
        <p:spPr>
          <a:xfrm>
            <a:off x="539552" y="1196753"/>
            <a:ext cx="8279011" cy="511256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2200" b="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2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Снижение бюрократической нагрузки </a:t>
            </a:r>
            <a:b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на педагогических работников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Ружников Роман Иванович</a:t>
            </a:r>
            <a: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начальник отдела </a:t>
            </a:r>
            <a:b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государственной регламентации образовательной деятельности </a:t>
            </a:r>
            <a:b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управления развития системы образования</a:t>
            </a:r>
            <a:r>
              <a:rPr lang="ru-RU" altLang="ru-RU" sz="2000" b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1400" dirty="0" smtClean="0">
              <a:latin typeface="Arial" charset="0"/>
              <a:cs typeface="Arial" charset="0"/>
            </a:endParaRPr>
          </a:p>
        </p:txBody>
      </p:sp>
      <p:sp>
        <p:nvSpPr>
          <p:cNvPr id="9221" name="Прямоугольник 8"/>
          <p:cNvSpPr>
            <a:spLocks noChangeArrowheads="1"/>
          </p:cNvSpPr>
          <p:nvPr/>
        </p:nvSpPr>
        <p:spPr bwMode="auto">
          <a:xfrm>
            <a:off x="1357313" y="285750"/>
            <a:ext cx="7000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Министерство образования Архангельской области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Чат-бота </a:t>
            </a:r>
            <a:r>
              <a:rPr lang="ru-RU" sz="2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«Помощник </a:t>
            </a:r>
            <a:r>
              <a:rPr lang="ru-RU" sz="2800" dirty="0" err="1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Рособрнадзора</a:t>
            </a:r>
            <a:r>
              <a:rPr lang="ru-RU" sz="2800" dirty="0">
                <a:solidFill>
                  <a:srgbClr val="6600CC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2800" dirty="0">
              <a:solidFill>
                <a:srgbClr val="6600CC"/>
              </a:solidFill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180000" indent="0">
              <a:spcAft>
                <a:spcPts val="12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600" dirty="0"/>
              <a:t>Данный инструмент призван помочь педагогам получить оперативные ответы на вопросы, связанные с бюрократической нагрузкой</a:t>
            </a:r>
            <a:r>
              <a:rPr lang="ru-RU" sz="1600" dirty="0" smtClean="0"/>
              <a:t>.</a:t>
            </a:r>
          </a:p>
          <a:p>
            <a:pPr marL="180000" indent="0">
              <a:spcAft>
                <a:spcPts val="12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600" dirty="0" smtClean="0"/>
              <a:t>Чат-бот </a:t>
            </a:r>
            <a:r>
              <a:rPr lang="ru-RU" sz="1600" dirty="0"/>
              <a:t>работает в автоматическом режиме</a:t>
            </a:r>
            <a:r>
              <a:rPr lang="ru-RU" sz="1600" dirty="0" smtClean="0"/>
              <a:t>.</a:t>
            </a:r>
          </a:p>
          <a:p>
            <a:pPr marL="180000" indent="0">
              <a:spcAft>
                <a:spcPts val="12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600" dirty="0" smtClean="0"/>
              <a:t>Сообщения перенаправляются </a:t>
            </a:r>
            <a:r>
              <a:rPr lang="ru-RU" sz="1600" dirty="0"/>
              <a:t>региональному оператору </a:t>
            </a:r>
            <a:r>
              <a:rPr lang="ru-RU" sz="1600" dirty="0" smtClean="0"/>
              <a:t>(ИОГВ субъекта РФ в сфере образования) для </a:t>
            </a:r>
            <a:r>
              <a:rPr lang="ru-RU" sz="1600" dirty="0"/>
              <a:t>получения подробного </a:t>
            </a:r>
            <a:r>
              <a:rPr lang="ru-RU" sz="1600" dirty="0" smtClean="0"/>
              <a:t>ответа</a:t>
            </a:r>
            <a:endParaRPr lang="ru-RU" sz="1600" dirty="0"/>
          </a:p>
          <a:p>
            <a:pPr marL="180000" indent="0">
              <a:spcAft>
                <a:spcPts val="12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600" dirty="0"/>
              <a:t>С</a:t>
            </a:r>
            <a:r>
              <a:rPr lang="ru-RU" sz="1600" dirty="0" smtClean="0"/>
              <a:t>рок рассмотрения – 5 дней</a:t>
            </a:r>
            <a:endParaRPr lang="ru-RU" sz="1600" dirty="0"/>
          </a:p>
          <a:p>
            <a:pPr marL="180000" indent="0">
              <a:spcAft>
                <a:spcPts val="12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Char char="ü"/>
            </a:pPr>
            <a:r>
              <a:rPr lang="ru-RU" sz="1600" dirty="0"/>
              <a:t>Чат-бот доступен по ссылке:  </a:t>
            </a:r>
            <a:r>
              <a:rPr lang="ru-RU" sz="1600" dirty="0" smtClean="0"/>
              <a:t> </a:t>
            </a:r>
            <a:endParaRPr lang="ru-RU" sz="1600" dirty="0"/>
          </a:p>
          <a:p>
            <a:pPr marL="180000" indent="0" algn="ctr">
              <a:spcAft>
                <a:spcPts val="1200"/>
              </a:spcAft>
              <a:buClr>
                <a:srgbClr val="FF0000"/>
              </a:buClr>
              <a:buSzPct val="100000"/>
              <a:buNone/>
            </a:pPr>
            <a:r>
              <a:rPr lang="ru-RU" sz="1600" dirty="0">
                <a:solidFill>
                  <a:srgbClr val="6600CC"/>
                </a:solidFill>
                <a:hlinkClick r:id="rId2"/>
              </a:rPr>
              <a:t>https://me.sferum.ru/?p=messages&amp;peerId=-</a:t>
            </a:r>
            <a:r>
              <a:rPr lang="ru-RU" sz="1600" dirty="0" smtClean="0">
                <a:solidFill>
                  <a:srgbClr val="6600CC"/>
                </a:solidFill>
                <a:hlinkClick r:id="rId2"/>
              </a:rPr>
              <a:t>226134476</a:t>
            </a:r>
            <a:endParaRPr lang="ru-RU" sz="1600" dirty="0" smtClean="0">
              <a:solidFill>
                <a:srgbClr val="6600CC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1340768"/>
            <a:ext cx="4392488" cy="4896544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733057" y="1496219"/>
            <a:ext cx="3648276" cy="416502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83568" y="1340768"/>
            <a:ext cx="3744416" cy="4896544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860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79690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rgbClr val="0000FF"/>
                </a:solidFill>
              </a:rPr>
              <a:t>ПЛАН</a:t>
            </a:r>
            <a:r>
              <a:rPr lang="ru-RU" sz="2400" spc="-55" dirty="0" smtClean="0">
                <a:solidFill>
                  <a:srgbClr val="0000FF"/>
                </a:solidFill>
              </a:rPr>
              <a:t> </a:t>
            </a:r>
            <a:r>
              <a:rPr lang="ru-RU" sz="2400" dirty="0" smtClean="0">
                <a:solidFill>
                  <a:srgbClr val="0000FF"/>
                </a:solidFill>
              </a:rPr>
              <a:t>МЕРОПРИЯТИЙ</a:t>
            </a:r>
            <a:r>
              <a:rPr lang="ru-RU" sz="2400" spc="-50" dirty="0" smtClean="0">
                <a:solidFill>
                  <a:srgbClr val="0000FF"/>
                </a:solidFill>
              </a:rPr>
              <a:t> </a:t>
            </a:r>
            <a:r>
              <a:rPr lang="ru-RU" sz="2400" dirty="0" smtClean="0">
                <a:solidFill>
                  <a:srgbClr val="0000FF"/>
                </a:solidFill>
              </a:rPr>
              <a:t>В</a:t>
            </a:r>
            <a:r>
              <a:rPr lang="ru-RU" sz="2400" spc="-50" dirty="0" smtClean="0">
                <a:solidFill>
                  <a:srgbClr val="0000FF"/>
                </a:solidFill>
              </a:rPr>
              <a:t> </a:t>
            </a:r>
            <a:r>
              <a:rPr lang="ru-RU" sz="2400" spc="-25" dirty="0" smtClean="0">
                <a:solidFill>
                  <a:srgbClr val="0000FF"/>
                </a:solidFill>
              </a:rPr>
              <a:t>ОБРАЗОВАТЕЛЬНОЙ ОРГАНИЗАЦИИ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071546"/>
            <a:ext cx="8783028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НОВЫЕ</a:t>
            </a:r>
            <a:r>
              <a:rPr lang="ru-RU" sz="20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НОРМЫ</a:t>
            </a:r>
            <a:r>
              <a:rPr lang="ru-RU" sz="20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-10" dirty="0" smtClean="0">
                <a:latin typeface="Times New Roman" pitchFamily="18" charset="0"/>
                <a:cs typeface="Times New Roman" pitchFamily="18" charset="0"/>
              </a:rPr>
              <a:t>273-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ФЗ</a:t>
            </a:r>
            <a:r>
              <a:rPr lang="ru-RU" sz="20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вступили</a:t>
            </a:r>
            <a:r>
              <a:rPr lang="ru-RU" sz="20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pc="-20" dirty="0" smtClean="0">
                <a:latin typeface="Times New Roman" pitchFamily="18" charset="0"/>
                <a:cs typeface="Times New Roman" pitchFamily="18" charset="0"/>
              </a:rPr>
              <a:t>силу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марта</a:t>
            </a:r>
            <a:r>
              <a:rPr lang="ru-RU" sz="20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spc="-25" dirty="0" smtClean="0">
                <a:latin typeface="Times New Roman" pitchFamily="18" charset="0"/>
                <a:cs typeface="Times New Roman" pitchFamily="18" charset="0"/>
              </a:rPr>
              <a:t>г.</a:t>
            </a:r>
            <a:br>
              <a:rPr lang="ru-RU" sz="2000" spc="-25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(Федеральный закон от 8 августа 2024 г. № З28-ФЗ)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052" y="1285859"/>
            <a:ext cx="8872948" cy="5071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5004048" y="1143000"/>
            <a:ext cx="3782765" cy="5500688"/>
          </a:xfrm>
        </p:spPr>
        <p:txBody>
          <a:bodyPr/>
          <a:lstStyle/>
          <a:p>
            <a:pPr marL="0" indent="-180000"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Font typeface="Wingdings" pitchFamily="2" charset="2"/>
              <a:buChar char="ü"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утверждает Перечень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None/>
              <a:defRPr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180000"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Font typeface="Wingdings" pitchFamily="2" charset="2"/>
              <a:buChar char="ü"/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вступил  в силу с 1 марта 2025 года;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None/>
              <a:defRPr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180000">
              <a:spcBef>
                <a:spcPts val="0"/>
              </a:spcBef>
              <a:spcAft>
                <a:spcPts val="600"/>
              </a:spcAft>
              <a:buClr>
                <a:srgbClr val="0000FF"/>
              </a:buClr>
              <a:buFont typeface="Wingdings" pitchFamily="2" charset="2"/>
              <a:buChar char="ü"/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снижение документационной нагрузки </a:t>
            </a:r>
            <a:r>
              <a:rPr lang="ru-RU" sz="1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учителей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воспитателей дошкольных образовательных организаций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преподавателей организаций среднего профессионального образования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закрепление ограниченного перечня отчетности, заполнение которой необходимо при осуществлении </a:t>
            </a:r>
            <a:b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ими педагогической деятельности</a:t>
            </a: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 algn="ctr"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России от 06.11.2024 № 779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14875" y="1000125"/>
            <a:ext cx="4214813" cy="5715000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pic>
        <p:nvPicPr>
          <p:cNvPr id="1331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000125"/>
            <a:ext cx="4071938" cy="524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 algn="ctr"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России от 06.11.2024 № 779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857250"/>
          <a:ext cx="8229600" cy="5554663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3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8FED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Перечень документов,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8FEDA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которых осуществляется педагогическими работниками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реализации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образовательных программ дошкольного образования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реализации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образовательных программ начального общего, основного общего и среднего общего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реализации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образовательных программ среднего профессионального образования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документа:</a:t>
                      </a:r>
                      <a:endParaRPr kumimoji="0" lang="ru-RU" sz="14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документов:</a:t>
                      </a:r>
                      <a:endParaRPr kumimoji="0" lang="ru-RU" sz="14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документов:</a:t>
                      </a:r>
                      <a:endParaRPr kumimoji="0" lang="ru-RU" sz="14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0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  Журнал посещаемости;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  Календарно-тематический план.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  Рабочая программа учебного предмета, учебного курса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(в том числе внеурочной деятельности), учебного модуля;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  Журнал учета успеваемости;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  Журнал внеурочной деятельности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(для педагогических работников, осуществляющих внеурочную деятельность);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  План воспитательной работы (для педагогических работников, осуществляющих функцию классного руководства);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5)  Характеристика на обучающегося (по запросу,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педагогических работников, осуществляющих функцию классного руководства).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  Рабочая программа дисциплины (модуля)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(или) практики;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  Экзаменационная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(или) зачетная ведомости;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  Журнал учета успеваемости;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  План воспитательной работы (для преподавателей, осуществляющих функцию классного руководства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кураторства);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5)  Характеристика на обучающегося (по запросу,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преподавателей, осуществляющих функцию классного руководства </a:t>
                      </a:r>
                      <a:b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кураторства);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6)  Журнал практики.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Часть 6.2 статьи 47 Федерального закона № 273-ФЗ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Содержимое 3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2883966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1 марта 2025 г.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действие части 6.2 статьи 47 Закона об образовании,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соответствие с которой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допускается возложение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педагогических работников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работы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не предусмотренной частями 6 и 9 настоящей статьи, в том числе связанной с подготовкой документов, не включенных в перечни, указанные в части 6.1 настоящей статьи.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Часть 6 статьи 47 Федерального закона № 273-ФЗ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00697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pitchFamily="18" charset="2"/>
              <a:buNone/>
              <a:defRPr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рабочее время педагогических работников в зависимости от занимаемой должности включается учебная (преподавательская) и воспитательная работа,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том числе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практическая подготовка обучающихся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индивидуальная работа с обучающимися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научная, творческая и исследовательская работа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1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другая педагогическая работа, предусмотренная трудовыми (должностными) обязанностями и (или) индивидуальным планом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17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методическая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подготовительная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организационная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диагностическая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работа по ведению мониторинга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работа, предусмотренная планами воспитательных, физкультурно-оздоровительных, спортивных, творческих и иных мероприятий, </a:t>
            </a:r>
            <a:r>
              <a:rPr lang="ru-RU" sz="1700" u="sng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проводимых с обучающимися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pitchFamily="18" charset="2"/>
              <a:buNone/>
              <a:defRPr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Конкретные трудовые (должностные) обязанности педагогических работников определяются трудовыми договорами (служебными контрактами) и должностными инструкциями.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pitchFamily="18" charset="2"/>
              <a:buNone/>
              <a:defRPr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Соотношение учебной (преподавательской) и другой педагогической работы в пределах рабочей недели или учебного года определяется соответствующим локальным нормативным актом организации, осуществляющей образовательную деятельность, с учетом количества часов по учебному плану, специальности и квалификации работника.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Часть 9 статьи 47 Федерального закона № 273-ФЗ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649787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ts val="1200"/>
              </a:spcAft>
              <a:buFont typeface="Wingdings 3" pitchFamily="18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Педагогическим работникам образовательных организаций, участвующим по решению уполномоченных органов исполнительной власти в проведении государственной итоговой аттестации по образовательным программам основного общего и среднего общего образования в рабочее время и освобожденным от основной работы на период проведения указанной государственной итоговой аттестации, предоставляются гарантии и компенсации, установленные трудовым законодательством и иными актами, содержащими нормы трудового права.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720" y="121814"/>
            <a:ext cx="8643998" cy="623898"/>
          </a:xfrm>
          <a:prstGeom prst="rect">
            <a:avLst/>
          </a:prstGeom>
        </p:spPr>
        <p:txBody>
          <a:bodyPr vert="horz" wrap="square" lIns="0" tIns="8264" rIns="0" bIns="0" rtlCol="0">
            <a:spAutoFit/>
          </a:bodyPr>
          <a:lstStyle/>
          <a:p>
            <a:pPr marL="7870" marR="3148" algn="ctr">
              <a:spcBef>
                <a:spcPts val="65"/>
              </a:spcBef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СКРЫТЫЕ</a:t>
            </a:r>
            <a:r>
              <a:rPr sz="2000" spc="-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МЕХАНИЗМЫ</a:t>
            </a:r>
            <a:r>
              <a:rPr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sz="2000" spc="-6" smtClean="0">
                <a:latin typeface="Times New Roman" pitchFamily="18" charset="0"/>
                <a:cs typeface="Times New Roman" pitchFamily="18" charset="0"/>
              </a:rPr>
              <a:t>ПРЕПЯТСТВУЮЩИЕ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СНИЖЕНИЮ</a:t>
            </a:r>
            <a:r>
              <a:rPr sz="2000" spc="-3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31" dirty="0">
                <a:latin typeface="Times New Roman" pitchFamily="18" charset="0"/>
                <a:cs typeface="Times New Roman" pitchFamily="18" charset="0"/>
              </a:rPr>
              <a:t>БЮРОКРАТИЧЕСКОЙ</a:t>
            </a:r>
            <a:r>
              <a:rPr sz="2000" spc="-37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6" dirty="0">
                <a:latin typeface="Times New Roman" pitchFamily="18" charset="0"/>
                <a:cs typeface="Times New Roman" pitchFamily="18" charset="0"/>
              </a:rPr>
              <a:t>НАГРУЗКИ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378208" y="1780962"/>
            <a:ext cx="3723243" cy="1261237"/>
            <a:chOff x="3933952" y="2776981"/>
            <a:chExt cx="6158865" cy="1966595"/>
          </a:xfrm>
        </p:grpSpPr>
        <p:sp>
          <p:nvSpPr>
            <p:cNvPr id="4" name="object 4"/>
            <p:cNvSpPr/>
            <p:nvPr/>
          </p:nvSpPr>
          <p:spPr>
            <a:xfrm>
              <a:off x="3940302" y="2783331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5820156" y="0"/>
                  </a:moveTo>
                  <a:lnTo>
                    <a:pt x="0" y="0"/>
                  </a:lnTo>
                  <a:lnTo>
                    <a:pt x="0" y="1953767"/>
                  </a:lnTo>
                  <a:lnTo>
                    <a:pt x="5820156" y="1953767"/>
                  </a:lnTo>
                  <a:lnTo>
                    <a:pt x="5868273" y="1950237"/>
                  </a:lnTo>
                  <a:lnTo>
                    <a:pt x="5914198" y="1939980"/>
                  </a:lnTo>
                  <a:lnTo>
                    <a:pt x="5957429" y="1923502"/>
                  </a:lnTo>
                  <a:lnTo>
                    <a:pt x="5997460" y="1901305"/>
                  </a:lnTo>
                  <a:lnTo>
                    <a:pt x="6033788" y="1873894"/>
                  </a:lnTo>
                  <a:lnTo>
                    <a:pt x="6065910" y="1841772"/>
                  </a:lnTo>
                  <a:lnTo>
                    <a:pt x="6093321" y="1805444"/>
                  </a:lnTo>
                  <a:lnTo>
                    <a:pt x="6115518" y="1765413"/>
                  </a:lnTo>
                  <a:lnTo>
                    <a:pt x="6131996" y="1722182"/>
                  </a:lnTo>
                  <a:lnTo>
                    <a:pt x="6142253" y="1676257"/>
                  </a:lnTo>
                  <a:lnTo>
                    <a:pt x="6145783" y="1628139"/>
                  </a:lnTo>
                  <a:lnTo>
                    <a:pt x="6145783" y="325627"/>
                  </a:lnTo>
                  <a:lnTo>
                    <a:pt x="6142253" y="277510"/>
                  </a:lnTo>
                  <a:lnTo>
                    <a:pt x="6131996" y="231585"/>
                  </a:lnTo>
                  <a:lnTo>
                    <a:pt x="6115518" y="188354"/>
                  </a:lnTo>
                  <a:lnTo>
                    <a:pt x="6093321" y="148323"/>
                  </a:lnTo>
                  <a:lnTo>
                    <a:pt x="6065910" y="111995"/>
                  </a:lnTo>
                  <a:lnTo>
                    <a:pt x="6033788" y="79873"/>
                  </a:lnTo>
                  <a:lnTo>
                    <a:pt x="5997460" y="52462"/>
                  </a:lnTo>
                  <a:lnTo>
                    <a:pt x="5957429" y="30265"/>
                  </a:lnTo>
                  <a:lnTo>
                    <a:pt x="5914198" y="13787"/>
                  </a:lnTo>
                  <a:lnTo>
                    <a:pt x="5868273" y="3530"/>
                  </a:lnTo>
                  <a:lnTo>
                    <a:pt x="5820156" y="0"/>
                  </a:lnTo>
                  <a:close/>
                </a:path>
              </a:pathLst>
            </a:custGeom>
            <a:solidFill>
              <a:srgbClr val="CF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940302" y="2783331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6145783" y="325627"/>
                  </a:moveTo>
                  <a:lnTo>
                    <a:pt x="6145783" y="1628139"/>
                  </a:lnTo>
                  <a:lnTo>
                    <a:pt x="6142253" y="1676257"/>
                  </a:lnTo>
                  <a:lnTo>
                    <a:pt x="6131996" y="1722182"/>
                  </a:lnTo>
                  <a:lnTo>
                    <a:pt x="6115518" y="1765413"/>
                  </a:lnTo>
                  <a:lnTo>
                    <a:pt x="6093321" y="1805444"/>
                  </a:lnTo>
                  <a:lnTo>
                    <a:pt x="6065910" y="1841772"/>
                  </a:lnTo>
                  <a:lnTo>
                    <a:pt x="6033788" y="1873894"/>
                  </a:lnTo>
                  <a:lnTo>
                    <a:pt x="5997460" y="1901305"/>
                  </a:lnTo>
                  <a:lnTo>
                    <a:pt x="5957429" y="1923502"/>
                  </a:lnTo>
                  <a:lnTo>
                    <a:pt x="5914198" y="1939980"/>
                  </a:lnTo>
                  <a:lnTo>
                    <a:pt x="5868273" y="1950237"/>
                  </a:lnTo>
                  <a:lnTo>
                    <a:pt x="5820156" y="1953767"/>
                  </a:lnTo>
                  <a:lnTo>
                    <a:pt x="0" y="1953767"/>
                  </a:lnTo>
                  <a:lnTo>
                    <a:pt x="0" y="0"/>
                  </a:lnTo>
                  <a:lnTo>
                    <a:pt x="5820156" y="0"/>
                  </a:lnTo>
                  <a:lnTo>
                    <a:pt x="5868273" y="3530"/>
                  </a:lnTo>
                  <a:lnTo>
                    <a:pt x="5914198" y="13787"/>
                  </a:lnTo>
                  <a:lnTo>
                    <a:pt x="5957429" y="30265"/>
                  </a:lnTo>
                  <a:lnTo>
                    <a:pt x="5997460" y="52462"/>
                  </a:lnTo>
                  <a:lnTo>
                    <a:pt x="6033788" y="79873"/>
                  </a:lnTo>
                  <a:lnTo>
                    <a:pt x="6065910" y="111995"/>
                  </a:lnTo>
                  <a:lnTo>
                    <a:pt x="6093321" y="148323"/>
                  </a:lnTo>
                  <a:lnTo>
                    <a:pt x="6115518" y="188354"/>
                  </a:lnTo>
                  <a:lnTo>
                    <a:pt x="6131996" y="231585"/>
                  </a:lnTo>
                  <a:lnTo>
                    <a:pt x="6142253" y="277510"/>
                  </a:lnTo>
                  <a:lnTo>
                    <a:pt x="6145783" y="325627"/>
                  </a:lnTo>
                  <a:close/>
                </a:path>
              </a:pathLst>
            </a:custGeom>
            <a:ln w="12700">
              <a:solidFill>
                <a:srgbClr val="CFD4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418285" y="2121957"/>
            <a:ext cx="3589653" cy="546159"/>
          </a:xfrm>
          <a:prstGeom prst="rect">
            <a:avLst/>
          </a:prstGeom>
        </p:spPr>
        <p:txBody>
          <a:bodyPr vert="horz" wrap="square" lIns="0" tIns="7477" rIns="0" bIns="0" rtlCol="0">
            <a:spAutoFit/>
          </a:bodyPr>
          <a:lstStyle/>
          <a:p>
            <a:pPr marL="114118" indent="-106248">
              <a:lnSpc>
                <a:spcPts val="1354"/>
              </a:lnSpc>
              <a:spcBef>
                <a:spcPts val="59"/>
              </a:spcBef>
              <a:buChar char="•"/>
              <a:tabLst>
                <a:tab pos="114118" algn="l"/>
              </a:tabLst>
            </a:pPr>
            <a:r>
              <a:rPr sz="1200" spc="-15" dirty="0">
                <a:latin typeface="Calibri"/>
                <a:cs typeface="Calibri"/>
              </a:rPr>
              <a:t>Требует</a:t>
            </a:r>
            <a:r>
              <a:rPr sz="1200" spc="-37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подготовки</a:t>
            </a:r>
            <a:r>
              <a:rPr sz="1200" spc="-19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большого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количества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6">
                <a:latin typeface="Calibri"/>
                <a:cs typeface="Calibri"/>
              </a:rPr>
              <a:t>документов</a:t>
            </a:r>
            <a:r>
              <a:rPr sz="1200" spc="-15">
                <a:latin typeface="Calibri"/>
                <a:cs typeface="Calibri"/>
              </a:rPr>
              <a:t> </a:t>
            </a:r>
            <a:r>
              <a:rPr sz="1200" spc="-31" smtClean="0">
                <a:latin typeface="Calibri"/>
                <a:cs typeface="Calibri"/>
              </a:rPr>
              <a:t>и</a:t>
            </a:r>
            <a:r>
              <a:rPr lang="ru-RU" sz="1200" spc="-31" dirty="0" smtClean="0">
                <a:latin typeface="Calibri"/>
                <a:cs typeface="Calibri"/>
              </a:rPr>
              <a:t> </a:t>
            </a:r>
            <a:r>
              <a:rPr sz="1200" smtClean="0">
                <a:latin typeface="Calibri"/>
                <a:cs typeface="Calibri"/>
              </a:rPr>
              <a:t>иных</a:t>
            </a:r>
            <a:r>
              <a:rPr sz="1200" spc="-19" smtClean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материалов,</a:t>
            </a:r>
            <a:r>
              <a:rPr sz="1200" spc="-31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подтверждающих</a:t>
            </a:r>
            <a:r>
              <a:rPr sz="1200" spc="-3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различные </a:t>
            </a:r>
            <a:r>
              <a:rPr sz="1200" dirty="0">
                <a:latin typeface="Calibri"/>
                <a:cs typeface="Calibri"/>
              </a:rPr>
              <a:t>критерии</a:t>
            </a:r>
            <a:r>
              <a:rPr sz="1200" spc="-28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37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показатели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88317" y="1643050"/>
            <a:ext cx="2097899" cy="1555692"/>
            <a:chOff x="476923" y="2532760"/>
            <a:chExt cx="3470275" cy="2454910"/>
          </a:xfrm>
        </p:grpSpPr>
        <p:sp>
          <p:nvSpPr>
            <p:cNvPr id="8" name="object 8"/>
            <p:cNvSpPr/>
            <p:nvPr/>
          </p:nvSpPr>
          <p:spPr>
            <a:xfrm>
              <a:off x="483273" y="2539110"/>
              <a:ext cx="3457575" cy="2442210"/>
            </a:xfrm>
            <a:custGeom>
              <a:avLst/>
              <a:gdLst/>
              <a:ahLst/>
              <a:cxnLst/>
              <a:rect l="l" t="t" r="r" b="b"/>
              <a:pathLst>
                <a:path w="3457575" h="2442210">
                  <a:moveTo>
                    <a:pt x="3049993" y="0"/>
                  </a:moveTo>
                  <a:lnTo>
                    <a:pt x="407047" y="0"/>
                  </a:lnTo>
                  <a:lnTo>
                    <a:pt x="359577" y="2738"/>
                  </a:lnTo>
                  <a:lnTo>
                    <a:pt x="313716" y="10750"/>
                  </a:lnTo>
                  <a:lnTo>
                    <a:pt x="269768" y="23730"/>
                  </a:lnTo>
                  <a:lnTo>
                    <a:pt x="228039" y="41373"/>
                  </a:lnTo>
                  <a:lnTo>
                    <a:pt x="188835" y="63372"/>
                  </a:lnTo>
                  <a:lnTo>
                    <a:pt x="152461" y="89423"/>
                  </a:lnTo>
                  <a:lnTo>
                    <a:pt x="119222" y="119221"/>
                  </a:lnTo>
                  <a:lnTo>
                    <a:pt x="89424" y="152459"/>
                  </a:lnTo>
                  <a:lnTo>
                    <a:pt x="63373" y="188832"/>
                  </a:lnTo>
                  <a:lnTo>
                    <a:pt x="41373" y="228035"/>
                  </a:lnTo>
                  <a:lnTo>
                    <a:pt x="23730" y="269762"/>
                  </a:lnTo>
                  <a:lnTo>
                    <a:pt x="10750" y="313708"/>
                  </a:lnTo>
                  <a:lnTo>
                    <a:pt x="2738" y="359567"/>
                  </a:lnTo>
                  <a:lnTo>
                    <a:pt x="0" y="407034"/>
                  </a:lnTo>
                  <a:lnTo>
                    <a:pt x="0" y="2035175"/>
                  </a:lnTo>
                  <a:lnTo>
                    <a:pt x="2738" y="2082642"/>
                  </a:lnTo>
                  <a:lnTo>
                    <a:pt x="10750" y="2128501"/>
                  </a:lnTo>
                  <a:lnTo>
                    <a:pt x="23730" y="2172447"/>
                  </a:lnTo>
                  <a:lnTo>
                    <a:pt x="41373" y="2214174"/>
                  </a:lnTo>
                  <a:lnTo>
                    <a:pt x="63373" y="2253377"/>
                  </a:lnTo>
                  <a:lnTo>
                    <a:pt x="89424" y="2289750"/>
                  </a:lnTo>
                  <a:lnTo>
                    <a:pt x="119222" y="2322988"/>
                  </a:lnTo>
                  <a:lnTo>
                    <a:pt x="152461" y="2352786"/>
                  </a:lnTo>
                  <a:lnTo>
                    <a:pt x="188835" y="2378837"/>
                  </a:lnTo>
                  <a:lnTo>
                    <a:pt x="228039" y="2400836"/>
                  </a:lnTo>
                  <a:lnTo>
                    <a:pt x="269768" y="2418479"/>
                  </a:lnTo>
                  <a:lnTo>
                    <a:pt x="313716" y="2431459"/>
                  </a:lnTo>
                  <a:lnTo>
                    <a:pt x="359577" y="2439471"/>
                  </a:lnTo>
                  <a:lnTo>
                    <a:pt x="407047" y="2442210"/>
                  </a:lnTo>
                  <a:lnTo>
                    <a:pt x="3049993" y="2442210"/>
                  </a:lnTo>
                  <a:lnTo>
                    <a:pt x="3097461" y="2439471"/>
                  </a:lnTo>
                  <a:lnTo>
                    <a:pt x="3143320" y="2431459"/>
                  </a:lnTo>
                  <a:lnTo>
                    <a:pt x="3187266" y="2418479"/>
                  </a:lnTo>
                  <a:lnTo>
                    <a:pt x="3228993" y="2400836"/>
                  </a:lnTo>
                  <a:lnTo>
                    <a:pt x="3268196" y="2378837"/>
                  </a:lnTo>
                  <a:lnTo>
                    <a:pt x="3304569" y="2352786"/>
                  </a:lnTo>
                  <a:lnTo>
                    <a:pt x="3337807" y="2322988"/>
                  </a:lnTo>
                  <a:lnTo>
                    <a:pt x="3367604" y="2289750"/>
                  </a:lnTo>
                  <a:lnTo>
                    <a:pt x="3393656" y="2253377"/>
                  </a:lnTo>
                  <a:lnTo>
                    <a:pt x="3415655" y="2214174"/>
                  </a:lnTo>
                  <a:lnTo>
                    <a:pt x="3433298" y="2172447"/>
                  </a:lnTo>
                  <a:lnTo>
                    <a:pt x="3446278" y="2128501"/>
                  </a:lnTo>
                  <a:lnTo>
                    <a:pt x="3454290" y="2082642"/>
                  </a:lnTo>
                  <a:lnTo>
                    <a:pt x="3457028" y="2035175"/>
                  </a:lnTo>
                  <a:lnTo>
                    <a:pt x="3457028" y="407034"/>
                  </a:lnTo>
                  <a:lnTo>
                    <a:pt x="3454290" y="359567"/>
                  </a:lnTo>
                  <a:lnTo>
                    <a:pt x="3446278" y="313708"/>
                  </a:lnTo>
                  <a:lnTo>
                    <a:pt x="3433298" y="269762"/>
                  </a:lnTo>
                  <a:lnTo>
                    <a:pt x="3415655" y="228035"/>
                  </a:lnTo>
                  <a:lnTo>
                    <a:pt x="3393656" y="188832"/>
                  </a:lnTo>
                  <a:lnTo>
                    <a:pt x="3367604" y="152459"/>
                  </a:lnTo>
                  <a:lnTo>
                    <a:pt x="3337807" y="119221"/>
                  </a:lnTo>
                  <a:lnTo>
                    <a:pt x="3304569" y="89423"/>
                  </a:lnTo>
                  <a:lnTo>
                    <a:pt x="3268196" y="63372"/>
                  </a:lnTo>
                  <a:lnTo>
                    <a:pt x="3228993" y="41373"/>
                  </a:lnTo>
                  <a:lnTo>
                    <a:pt x="3187266" y="23730"/>
                  </a:lnTo>
                  <a:lnTo>
                    <a:pt x="3143320" y="10750"/>
                  </a:lnTo>
                  <a:lnTo>
                    <a:pt x="3097461" y="2738"/>
                  </a:lnTo>
                  <a:lnTo>
                    <a:pt x="304999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83273" y="2539110"/>
              <a:ext cx="3457575" cy="2442210"/>
            </a:xfrm>
            <a:custGeom>
              <a:avLst/>
              <a:gdLst/>
              <a:ahLst/>
              <a:cxnLst/>
              <a:rect l="l" t="t" r="r" b="b"/>
              <a:pathLst>
                <a:path w="3457575" h="2442210">
                  <a:moveTo>
                    <a:pt x="0" y="407034"/>
                  </a:moveTo>
                  <a:lnTo>
                    <a:pt x="2738" y="359567"/>
                  </a:lnTo>
                  <a:lnTo>
                    <a:pt x="10750" y="313708"/>
                  </a:lnTo>
                  <a:lnTo>
                    <a:pt x="23730" y="269762"/>
                  </a:lnTo>
                  <a:lnTo>
                    <a:pt x="41373" y="228035"/>
                  </a:lnTo>
                  <a:lnTo>
                    <a:pt x="63373" y="188832"/>
                  </a:lnTo>
                  <a:lnTo>
                    <a:pt x="89424" y="152459"/>
                  </a:lnTo>
                  <a:lnTo>
                    <a:pt x="119222" y="119221"/>
                  </a:lnTo>
                  <a:lnTo>
                    <a:pt x="152461" y="89423"/>
                  </a:lnTo>
                  <a:lnTo>
                    <a:pt x="188835" y="63372"/>
                  </a:lnTo>
                  <a:lnTo>
                    <a:pt x="228039" y="41373"/>
                  </a:lnTo>
                  <a:lnTo>
                    <a:pt x="269768" y="23730"/>
                  </a:lnTo>
                  <a:lnTo>
                    <a:pt x="313716" y="10750"/>
                  </a:lnTo>
                  <a:lnTo>
                    <a:pt x="359577" y="2738"/>
                  </a:lnTo>
                  <a:lnTo>
                    <a:pt x="407047" y="0"/>
                  </a:lnTo>
                  <a:lnTo>
                    <a:pt x="3049993" y="0"/>
                  </a:lnTo>
                  <a:lnTo>
                    <a:pt x="3097461" y="2738"/>
                  </a:lnTo>
                  <a:lnTo>
                    <a:pt x="3143320" y="10750"/>
                  </a:lnTo>
                  <a:lnTo>
                    <a:pt x="3187266" y="23730"/>
                  </a:lnTo>
                  <a:lnTo>
                    <a:pt x="3228993" y="41373"/>
                  </a:lnTo>
                  <a:lnTo>
                    <a:pt x="3268196" y="63372"/>
                  </a:lnTo>
                  <a:lnTo>
                    <a:pt x="3304569" y="89423"/>
                  </a:lnTo>
                  <a:lnTo>
                    <a:pt x="3337807" y="119221"/>
                  </a:lnTo>
                  <a:lnTo>
                    <a:pt x="3367604" y="152459"/>
                  </a:lnTo>
                  <a:lnTo>
                    <a:pt x="3393656" y="188832"/>
                  </a:lnTo>
                  <a:lnTo>
                    <a:pt x="3415655" y="228035"/>
                  </a:lnTo>
                  <a:lnTo>
                    <a:pt x="3433298" y="269762"/>
                  </a:lnTo>
                  <a:lnTo>
                    <a:pt x="3446278" y="313708"/>
                  </a:lnTo>
                  <a:lnTo>
                    <a:pt x="3454290" y="359567"/>
                  </a:lnTo>
                  <a:lnTo>
                    <a:pt x="3457028" y="407034"/>
                  </a:lnTo>
                  <a:lnTo>
                    <a:pt x="3457028" y="2035175"/>
                  </a:lnTo>
                  <a:lnTo>
                    <a:pt x="3454290" y="2082642"/>
                  </a:lnTo>
                  <a:lnTo>
                    <a:pt x="3446278" y="2128501"/>
                  </a:lnTo>
                  <a:lnTo>
                    <a:pt x="3433298" y="2172447"/>
                  </a:lnTo>
                  <a:lnTo>
                    <a:pt x="3415655" y="2214174"/>
                  </a:lnTo>
                  <a:lnTo>
                    <a:pt x="3393656" y="2253377"/>
                  </a:lnTo>
                  <a:lnTo>
                    <a:pt x="3367604" y="2289750"/>
                  </a:lnTo>
                  <a:lnTo>
                    <a:pt x="3337807" y="2322988"/>
                  </a:lnTo>
                  <a:lnTo>
                    <a:pt x="3304569" y="2352786"/>
                  </a:lnTo>
                  <a:lnTo>
                    <a:pt x="3268196" y="2378837"/>
                  </a:lnTo>
                  <a:lnTo>
                    <a:pt x="3228993" y="2400836"/>
                  </a:lnTo>
                  <a:lnTo>
                    <a:pt x="3187266" y="2418479"/>
                  </a:lnTo>
                  <a:lnTo>
                    <a:pt x="3143320" y="2431459"/>
                  </a:lnTo>
                  <a:lnTo>
                    <a:pt x="3097461" y="2439471"/>
                  </a:lnTo>
                  <a:lnTo>
                    <a:pt x="3049993" y="2442210"/>
                  </a:lnTo>
                  <a:lnTo>
                    <a:pt x="407047" y="2442210"/>
                  </a:lnTo>
                  <a:lnTo>
                    <a:pt x="359577" y="2439471"/>
                  </a:lnTo>
                  <a:lnTo>
                    <a:pt x="313716" y="2431459"/>
                  </a:lnTo>
                  <a:lnTo>
                    <a:pt x="269768" y="2418479"/>
                  </a:lnTo>
                  <a:lnTo>
                    <a:pt x="228039" y="2400836"/>
                  </a:lnTo>
                  <a:lnTo>
                    <a:pt x="188835" y="2378837"/>
                  </a:lnTo>
                  <a:lnTo>
                    <a:pt x="152461" y="2352786"/>
                  </a:lnTo>
                  <a:lnTo>
                    <a:pt x="119222" y="2322988"/>
                  </a:lnTo>
                  <a:lnTo>
                    <a:pt x="89424" y="2289750"/>
                  </a:lnTo>
                  <a:lnTo>
                    <a:pt x="63373" y="2253377"/>
                  </a:lnTo>
                  <a:lnTo>
                    <a:pt x="41373" y="2214174"/>
                  </a:lnTo>
                  <a:lnTo>
                    <a:pt x="23730" y="2172447"/>
                  </a:lnTo>
                  <a:lnTo>
                    <a:pt x="10750" y="2128501"/>
                  </a:lnTo>
                  <a:lnTo>
                    <a:pt x="2738" y="2082642"/>
                  </a:lnTo>
                  <a:lnTo>
                    <a:pt x="0" y="2035175"/>
                  </a:lnTo>
                  <a:lnTo>
                    <a:pt x="0" y="40703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57158" y="2187230"/>
            <a:ext cx="1646660" cy="315327"/>
          </a:xfrm>
          <a:prstGeom prst="rect">
            <a:avLst/>
          </a:prstGeom>
        </p:spPr>
        <p:txBody>
          <a:bodyPr vert="horz" wrap="square" lIns="0" tIns="7477" rIns="0" bIns="0" rtlCol="0">
            <a:spAutoFit/>
          </a:bodyPr>
          <a:lstStyle/>
          <a:p>
            <a:pPr marL="7870" algn="ctr">
              <a:spcBef>
                <a:spcPts val="59"/>
              </a:spcBef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Аттестация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378208" y="3425579"/>
            <a:ext cx="3723243" cy="1261237"/>
            <a:chOff x="3933952" y="5341365"/>
            <a:chExt cx="6158865" cy="1966595"/>
          </a:xfrm>
        </p:grpSpPr>
        <p:sp>
          <p:nvSpPr>
            <p:cNvPr id="12" name="object 12"/>
            <p:cNvSpPr/>
            <p:nvPr/>
          </p:nvSpPr>
          <p:spPr>
            <a:xfrm>
              <a:off x="3940302" y="5347715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5820156" y="0"/>
                  </a:moveTo>
                  <a:lnTo>
                    <a:pt x="0" y="0"/>
                  </a:lnTo>
                  <a:lnTo>
                    <a:pt x="0" y="1953767"/>
                  </a:lnTo>
                  <a:lnTo>
                    <a:pt x="5820156" y="1953767"/>
                  </a:lnTo>
                  <a:lnTo>
                    <a:pt x="5868273" y="1950237"/>
                  </a:lnTo>
                  <a:lnTo>
                    <a:pt x="5914198" y="1939980"/>
                  </a:lnTo>
                  <a:lnTo>
                    <a:pt x="5957429" y="1923502"/>
                  </a:lnTo>
                  <a:lnTo>
                    <a:pt x="5997460" y="1901305"/>
                  </a:lnTo>
                  <a:lnTo>
                    <a:pt x="6033788" y="1873894"/>
                  </a:lnTo>
                  <a:lnTo>
                    <a:pt x="6065910" y="1841772"/>
                  </a:lnTo>
                  <a:lnTo>
                    <a:pt x="6093321" y="1805444"/>
                  </a:lnTo>
                  <a:lnTo>
                    <a:pt x="6115518" y="1765413"/>
                  </a:lnTo>
                  <a:lnTo>
                    <a:pt x="6131996" y="1722182"/>
                  </a:lnTo>
                  <a:lnTo>
                    <a:pt x="6142253" y="1676257"/>
                  </a:lnTo>
                  <a:lnTo>
                    <a:pt x="6145783" y="1628139"/>
                  </a:lnTo>
                  <a:lnTo>
                    <a:pt x="6145783" y="325627"/>
                  </a:lnTo>
                  <a:lnTo>
                    <a:pt x="6142253" y="277510"/>
                  </a:lnTo>
                  <a:lnTo>
                    <a:pt x="6131996" y="231585"/>
                  </a:lnTo>
                  <a:lnTo>
                    <a:pt x="6115518" y="188354"/>
                  </a:lnTo>
                  <a:lnTo>
                    <a:pt x="6093321" y="148323"/>
                  </a:lnTo>
                  <a:lnTo>
                    <a:pt x="6065910" y="111995"/>
                  </a:lnTo>
                  <a:lnTo>
                    <a:pt x="6033788" y="79873"/>
                  </a:lnTo>
                  <a:lnTo>
                    <a:pt x="5997460" y="52462"/>
                  </a:lnTo>
                  <a:lnTo>
                    <a:pt x="5957429" y="30265"/>
                  </a:lnTo>
                  <a:lnTo>
                    <a:pt x="5914198" y="13787"/>
                  </a:lnTo>
                  <a:lnTo>
                    <a:pt x="5868273" y="3530"/>
                  </a:lnTo>
                  <a:lnTo>
                    <a:pt x="5820156" y="0"/>
                  </a:lnTo>
                  <a:close/>
                </a:path>
              </a:pathLst>
            </a:custGeom>
            <a:solidFill>
              <a:srgbClr val="CF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940302" y="5347715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6145783" y="325627"/>
                  </a:moveTo>
                  <a:lnTo>
                    <a:pt x="6145783" y="1628139"/>
                  </a:lnTo>
                  <a:lnTo>
                    <a:pt x="6142253" y="1676257"/>
                  </a:lnTo>
                  <a:lnTo>
                    <a:pt x="6131996" y="1722182"/>
                  </a:lnTo>
                  <a:lnTo>
                    <a:pt x="6115518" y="1765413"/>
                  </a:lnTo>
                  <a:lnTo>
                    <a:pt x="6093321" y="1805444"/>
                  </a:lnTo>
                  <a:lnTo>
                    <a:pt x="6065910" y="1841772"/>
                  </a:lnTo>
                  <a:lnTo>
                    <a:pt x="6033788" y="1873894"/>
                  </a:lnTo>
                  <a:lnTo>
                    <a:pt x="5997460" y="1901305"/>
                  </a:lnTo>
                  <a:lnTo>
                    <a:pt x="5957429" y="1923502"/>
                  </a:lnTo>
                  <a:lnTo>
                    <a:pt x="5914198" y="1939980"/>
                  </a:lnTo>
                  <a:lnTo>
                    <a:pt x="5868273" y="1950237"/>
                  </a:lnTo>
                  <a:lnTo>
                    <a:pt x="5820156" y="1953767"/>
                  </a:lnTo>
                  <a:lnTo>
                    <a:pt x="0" y="1953767"/>
                  </a:lnTo>
                  <a:lnTo>
                    <a:pt x="0" y="0"/>
                  </a:lnTo>
                  <a:lnTo>
                    <a:pt x="5820156" y="0"/>
                  </a:lnTo>
                  <a:lnTo>
                    <a:pt x="5868273" y="3530"/>
                  </a:lnTo>
                  <a:lnTo>
                    <a:pt x="5914198" y="13787"/>
                  </a:lnTo>
                  <a:lnTo>
                    <a:pt x="5957429" y="30265"/>
                  </a:lnTo>
                  <a:lnTo>
                    <a:pt x="5997460" y="52462"/>
                  </a:lnTo>
                  <a:lnTo>
                    <a:pt x="6033788" y="79873"/>
                  </a:lnTo>
                  <a:lnTo>
                    <a:pt x="6065910" y="111995"/>
                  </a:lnTo>
                  <a:lnTo>
                    <a:pt x="6093321" y="148323"/>
                  </a:lnTo>
                  <a:lnTo>
                    <a:pt x="6115518" y="188354"/>
                  </a:lnTo>
                  <a:lnTo>
                    <a:pt x="6131996" y="231585"/>
                  </a:lnTo>
                  <a:lnTo>
                    <a:pt x="6142253" y="277510"/>
                  </a:lnTo>
                  <a:lnTo>
                    <a:pt x="6145783" y="325627"/>
                  </a:lnTo>
                  <a:close/>
                </a:path>
              </a:pathLst>
            </a:custGeom>
            <a:ln w="12700">
              <a:solidFill>
                <a:srgbClr val="CFD4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418285" y="3640620"/>
            <a:ext cx="3586198" cy="946158"/>
          </a:xfrm>
          <a:prstGeom prst="rect">
            <a:avLst/>
          </a:prstGeom>
        </p:spPr>
        <p:txBody>
          <a:bodyPr vert="horz" wrap="square" lIns="0" tIns="20068" rIns="0" bIns="0" rtlCol="0">
            <a:spAutoFit/>
          </a:bodyPr>
          <a:lstStyle/>
          <a:p>
            <a:pPr marL="114118" indent="-106248">
              <a:spcBef>
                <a:spcPts val="157"/>
              </a:spcBef>
              <a:buChar char="•"/>
              <a:tabLst>
                <a:tab pos="114118" algn="l"/>
              </a:tabLst>
            </a:pPr>
            <a:r>
              <a:rPr sz="1200" spc="-6" dirty="0">
                <a:latin typeface="Calibri"/>
                <a:cs typeface="Calibri"/>
              </a:rPr>
              <a:t>Поощряется</a:t>
            </a:r>
            <a:r>
              <a:rPr sz="1200" spc="-12" dirty="0">
                <a:latin typeface="Calibri"/>
                <a:cs typeface="Calibri"/>
              </a:rPr>
              <a:t> подготовка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дополнительных</a:t>
            </a:r>
            <a:r>
              <a:rPr sz="1200" spc="-3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документов</a:t>
            </a:r>
            <a:endParaRPr sz="1200">
              <a:latin typeface="Calibri"/>
              <a:cs typeface="Calibri"/>
            </a:endParaRPr>
          </a:p>
          <a:p>
            <a:pPr marL="114118" indent="-106248">
              <a:spcBef>
                <a:spcPts val="96"/>
              </a:spcBef>
              <a:buChar char="•"/>
              <a:tabLst>
                <a:tab pos="114118" algn="l"/>
              </a:tabLst>
            </a:pPr>
            <a:r>
              <a:rPr sz="1200" dirty="0">
                <a:latin typeface="Calibri"/>
                <a:cs typeface="Calibri"/>
              </a:rPr>
              <a:t>Поощряется</a:t>
            </a:r>
            <a:r>
              <a:rPr sz="1200" spc="21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участие</a:t>
            </a:r>
            <a:r>
              <a:rPr sz="1200" spc="-28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31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конкурсах</a:t>
            </a:r>
            <a:r>
              <a:rPr sz="1200" spc="-1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3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иных</a:t>
            </a:r>
            <a:r>
              <a:rPr sz="1200" spc="-22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мероприятиях</a:t>
            </a:r>
            <a:endParaRPr sz="1200">
              <a:latin typeface="Calibri"/>
              <a:cs typeface="Calibri"/>
            </a:endParaRPr>
          </a:p>
          <a:p>
            <a:pPr marL="113724" marR="3148" indent="-106248">
              <a:lnSpc>
                <a:spcPts val="1295"/>
              </a:lnSpc>
              <a:spcBef>
                <a:spcPts val="239"/>
              </a:spcBef>
              <a:buChar char="•"/>
              <a:tabLst>
                <a:tab pos="114511" algn="l"/>
              </a:tabLst>
            </a:pPr>
            <a:r>
              <a:rPr sz="1200" spc="-6" dirty="0">
                <a:latin typeface="Calibri"/>
                <a:cs typeface="Calibri"/>
              </a:rPr>
              <a:t>Поощряется</a:t>
            </a:r>
            <a:r>
              <a:rPr sz="1200" spc="-12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выполнение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функционала,</a:t>
            </a:r>
            <a:r>
              <a:rPr sz="1200" spc="-1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не</a:t>
            </a:r>
            <a:r>
              <a:rPr sz="1200" spc="-1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связанного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31">
                <a:latin typeface="Calibri"/>
                <a:cs typeface="Calibri"/>
              </a:rPr>
              <a:t>с </a:t>
            </a:r>
            <a:r>
              <a:rPr sz="1200" spc="-6" smtClean="0">
                <a:latin typeface="Calibri"/>
                <a:cs typeface="Calibri"/>
              </a:rPr>
              <a:t>педагогической</a:t>
            </a:r>
            <a:r>
              <a:rPr sz="1200" spc="-22" smtClean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деятельностью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88317" y="3268952"/>
            <a:ext cx="2097899" cy="1574408"/>
            <a:chOff x="476923" y="5097144"/>
            <a:chExt cx="3470275" cy="2454910"/>
          </a:xfrm>
        </p:grpSpPr>
        <p:sp>
          <p:nvSpPr>
            <p:cNvPr id="16" name="object 16"/>
            <p:cNvSpPr/>
            <p:nvPr/>
          </p:nvSpPr>
          <p:spPr>
            <a:xfrm>
              <a:off x="483273" y="5103494"/>
              <a:ext cx="3457575" cy="2442210"/>
            </a:xfrm>
            <a:custGeom>
              <a:avLst/>
              <a:gdLst/>
              <a:ahLst/>
              <a:cxnLst/>
              <a:rect l="l" t="t" r="r" b="b"/>
              <a:pathLst>
                <a:path w="3457575" h="2442209">
                  <a:moveTo>
                    <a:pt x="3049993" y="0"/>
                  </a:moveTo>
                  <a:lnTo>
                    <a:pt x="407047" y="0"/>
                  </a:lnTo>
                  <a:lnTo>
                    <a:pt x="359577" y="2738"/>
                  </a:lnTo>
                  <a:lnTo>
                    <a:pt x="313716" y="10750"/>
                  </a:lnTo>
                  <a:lnTo>
                    <a:pt x="269768" y="23730"/>
                  </a:lnTo>
                  <a:lnTo>
                    <a:pt x="228039" y="41373"/>
                  </a:lnTo>
                  <a:lnTo>
                    <a:pt x="188835" y="63372"/>
                  </a:lnTo>
                  <a:lnTo>
                    <a:pt x="152461" y="89423"/>
                  </a:lnTo>
                  <a:lnTo>
                    <a:pt x="119222" y="119221"/>
                  </a:lnTo>
                  <a:lnTo>
                    <a:pt x="89424" y="152459"/>
                  </a:lnTo>
                  <a:lnTo>
                    <a:pt x="63373" y="188832"/>
                  </a:lnTo>
                  <a:lnTo>
                    <a:pt x="41373" y="228035"/>
                  </a:lnTo>
                  <a:lnTo>
                    <a:pt x="23730" y="269762"/>
                  </a:lnTo>
                  <a:lnTo>
                    <a:pt x="10750" y="313708"/>
                  </a:lnTo>
                  <a:lnTo>
                    <a:pt x="2738" y="359567"/>
                  </a:lnTo>
                  <a:lnTo>
                    <a:pt x="0" y="407035"/>
                  </a:lnTo>
                  <a:lnTo>
                    <a:pt x="0" y="2035175"/>
                  </a:lnTo>
                  <a:lnTo>
                    <a:pt x="2738" y="2082642"/>
                  </a:lnTo>
                  <a:lnTo>
                    <a:pt x="10750" y="2128501"/>
                  </a:lnTo>
                  <a:lnTo>
                    <a:pt x="23730" y="2172447"/>
                  </a:lnTo>
                  <a:lnTo>
                    <a:pt x="41373" y="2214174"/>
                  </a:lnTo>
                  <a:lnTo>
                    <a:pt x="63373" y="2253377"/>
                  </a:lnTo>
                  <a:lnTo>
                    <a:pt x="89424" y="2289750"/>
                  </a:lnTo>
                  <a:lnTo>
                    <a:pt x="119222" y="2322988"/>
                  </a:lnTo>
                  <a:lnTo>
                    <a:pt x="152461" y="2352786"/>
                  </a:lnTo>
                  <a:lnTo>
                    <a:pt x="188835" y="2378837"/>
                  </a:lnTo>
                  <a:lnTo>
                    <a:pt x="228039" y="2400836"/>
                  </a:lnTo>
                  <a:lnTo>
                    <a:pt x="269768" y="2418479"/>
                  </a:lnTo>
                  <a:lnTo>
                    <a:pt x="313716" y="2431459"/>
                  </a:lnTo>
                  <a:lnTo>
                    <a:pt x="359577" y="2439471"/>
                  </a:lnTo>
                  <a:lnTo>
                    <a:pt x="407047" y="2442210"/>
                  </a:lnTo>
                  <a:lnTo>
                    <a:pt x="3049993" y="2442210"/>
                  </a:lnTo>
                  <a:lnTo>
                    <a:pt x="3097461" y="2439471"/>
                  </a:lnTo>
                  <a:lnTo>
                    <a:pt x="3143320" y="2431459"/>
                  </a:lnTo>
                  <a:lnTo>
                    <a:pt x="3187266" y="2418479"/>
                  </a:lnTo>
                  <a:lnTo>
                    <a:pt x="3228993" y="2400836"/>
                  </a:lnTo>
                  <a:lnTo>
                    <a:pt x="3268196" y="2378837"/>
                  </a:lnTo>
                  <a:lnTo>
                    <a:pt x="3304569" y="2352786"/>
                  </a:lnTo>
                  <a:lnTo>
                    <a:pt x="3337807" y="2322988"/>
                  </a:lnTo>
                  <a:lnTo>
                    <a:pt x="3367604" y="2289750"/>
                  </a:lnTo>
                  <a:lnTo>
                    <a:pt x="3393656" y="2253377"/>
                  </a:lnTo>
                  <a:lnTo>
                    <a:pt x="3415655" y="2214174"/>
                  </a:lnTo>
                  <a:lnTo>
                    <a:pt x="3433298" y="2172447"/>
                  </a:lnTo>
                  <a:lnTo>
                    <a:pt x="3446278" y="2128501"/>
                  </a:lnTo>
                  <a:lnTo>
                    <a:pt x="3454290" y="2082642"/>
                  </a:lnTo>
                  <a:lnTo>
                    <a:pt x="3457028" y="2035175"/>
                  </a:lnTo>
                  <a:lnTo>
                    <a:pt x="3457028" y="407035"/>
                  </a:lnTo>
                  <a:lnTo>
                    <a:pt x="3454290" y="359567"/>
                  </a:lnTo>
                  <a:lnTo>
                    <a:pt x="3446278" y="313708"/>
                  </a:lnTo>
                  <a:lnTo>
                    <a:pt x="3433298" y="269762"/>
                  </a:lnTo>
                  <a:lnTo>
                    <a:pt x="3415655" y="228035"/>
                  </a:lnTo>
                  <a:lnTo>
                    <a:pt x="3393656" y="188832"/>
                  </a:lnTo>
                  <a:lnTo>
                    <a:pt x="3367604" y="152459"/>
                  </a:lnTo>
                  <a:lnTo>
                    <a:pt x="3337807" y="119221"/>
                  </a:lnTo>
                  <a:lnTo>
                    <a:pt x="3304569" y="89423"/>
                  </a:lnTo>
                  <a:lnTo>
                    <a:pt x="3268196" y="63372"/>
                  </a:lnTo>
                  <a:lnTo>
                    <a:pt x="3228993" y="41373"/>
                  </a:lnTo>
                  <a:lnTo>
                    <a:pt x="3187266" y="23730"/>
                  </a:lnTo>
                  <a:lnTo>
                    <a:pt x="3143320" y="10750"/>
                  </a:lnTo>
                  <a:lnTo>
                    <a:pt x="3097461" y="2738"/>
                  </a:lnTo>
                  <a:lnTo>
                    <a:pt x="304999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83273" y="5103494"/>
              <a:ext cx="3457575" cy="2442210"/>
            </a:xfrm>
            <a:custGeom>
              <a:avLst/>
              <a:gdLst/>
              <a:ahLst/>
              <a:cxnLst/>
              <a:rect l="l" t="t" r="r" b="b"/>
              <a:pathLst>
                <a:path w="3457575" h="2442209">
                  <a:moveTo>
                    <a:pt x="0" y="407035"/>
                  </a:moveTo>
                  <a:lnTo>
                    <a:pt x="2738" y="359567"/>
                  </a:lnTo>
                  <a:lnTo>
                    <a:pt x="10750" y="313708"/>
                  </a:lnTo>
                  <a:lnTo>
                    <a:pt x="23730" y="269762"/>
                  </a:lnTo>
                  <a:lnTo>
                    <a:pt x="41373" y="228035"/>
                  </a:lnTo>
                  <a:lnTo>
                    <a:pt x="63373" y="188832"/>
                  </a:lnTo>
                  <a:lnTo>
                    <a:pt x="89424" y="152459"/>
                  </a:lnTo>
                  <a:lnTo>
                    <a:pt x="119222" y="119221"/>
                  </a:lnTo>
                  <a:lnTo>
                    <a:pt x="152461" y="89423"/>
                  </a:lnTo>
                  <a:lnTo>
                    <a:pt x="188835" y="63372"/>
                  </a:lnTo>
                  <a:lnTo>
                    <a:pt x="228039" y="41373"/>
                  </a:lnTo>
                  <a:lnTo>
                    <a:pt x="269768" y="23730"/>
                  </a:lnTo>
                  <a:lnTo>
                    <a:pt x="313716" y="10750"/>
                  </a:lnTo>
                  <a:lnTo>
                    <a:pt x="359577" y="2738"/>
                  </a:lnTo>
                  <a:lnTo>
                    <a:pt x="407047" y="0"/>
                  </a:lnTo>
                  <a:lnTo>
                    <a:pt x="3049993" y="0"/>
                  </a:lnTo>
                  <a:lnTo>
                    <a:pt x="3097461" y="2738"/>
                  </a:lnTo>
                  <a:lnTo>
                    <a:pt x="3143320" y="10750"/>
                  </a:lnTo>
                  <a:lnTo>
                    <a:pt x="3187266" y="23730"/>
                  </a:lnTo>
                  <a:lnTo>
                    <a:pt x="3228993" y="41373"/>
                  </a:lnTo>
                  <a:lnTo>
                    <a:pt x="3268196" y="63372"/>
                  </a:lnTo>
                  <a:lnTo>
                    <a:pt x="3304569" y="89423"/>
                  </a:lnTo>
                  <a:lnTo>
                    <a:pt x="3337807" y="119221"/>
                  </a:lnTo>
                  <a:lnTo>
                    <a:pt x="3367604" y="152459"/>
                  </a:lnTo>
                  <a:lnTo>
                    <a:pt x="3393656" y="188832"/>
                  </a:lnTo>
                  <a:lnTo>
                    <a:pt x="3415655" y="228035"/>
                  </a:lnTo>
                  <a:lnTo>
                    <a:pt x="3433298" y="269762"/>
                  </a:lnTo>
                  <a:lnTo>
                    <a:pt x="3446278" y="313708"/>
                  </a:lnTo>
                  <a:lnTo>
                    <a:pt x="3454290" y="359567"/>
                  </a:lnTo>
                  <a:lnTo>
                    <a:pt x="3457028" y="407035"/>
                  </a:lnTo>
                  <a:lnTo>
                    <a:pt x="3457028" y="2035175"/>
                  </a:lnTo>
                  <a:lnTo>
                    <a:pt x="3454290" y="2082642"/>
                  </a:lnTo>
                  <a:lnTo>
                    <a:pt x="3446278" y="2128501"/>
                  </a:lnTo>
                  <a:lnTo>
                    <a:pt x="3433298" y="2172447"/>
                  </a:lnTo>
                  <a:lnTo>
                    <a:pt x="3415655" y="2214174"/>
                  </a:lnTo>
                  <a:lnTo>
                    <a:pt x="3393656" y="2253377"/>
                  </a:lnTo>
                  <a:lnTo>
                    <a:pt x="3367604" y="2289750"/>
                  </a:lnTo>
                  <a:lnTo>
                    <a:pt x="3337807" y="2322988"/>
                  </a:lnTo>
                  <a:lnTo>
                    <a:pt x="3304569" y="2352786"/>
                  </a:lnTo>
                  <a:lnTo>
                    <a:pt x="3268196" y="2378837"/>
                  </a:lnTo>
                  <a:lnTo>
                    <a:pt x="3228993" y="2400836"/>
                  </a:lnTo>
                  <a:lnTo>
                    <a:pt x="3187266" y="2418479"/>
                  </a:lnTo>
                  <a:lnTo>
                    <a:pt x="3143320" y="2431459"/>
                  </a:lnTo>
                  <a:lnTo>
                    <a:pt x="3097461" y="2439471"/>
                  </a:lnTo>
                  <a:lnTo>
                    <a:pt x="3049993" y="2442210"/>
                  </a:lnTo>
                  <a:lnTo>
                    <a:pt x="407047" y="2442210"/>
                  </a:lnTo>
                  <a:lnTo>
                    <a:pt x="359577" y="2439471"/>
                  </a:lnTo>
                  <a:lnTo>
                    <a:pt x="313716" y="2431459"/>
                  </a:lnTo>
                  <a:lnTo>
                    <a:pt x="269768" y="2418479"/>
                  </a:lnTo>
                  <a:lnTo>
                    <a:pt x="228039" y="2400836"/>
                  </a:lnTo>
                  <a:lnTo>
                    <a:pt x="188835" y="2378837"/>
                  </a:lnTo>
                  <a:lnTo>
                    <a:pt x="152461" y="2352786"/>
                  </a:lnTo>
                  <a:lnTo>
                    <a:pt x="119222" y="2322988"/>
                  </a:lnTo>
                  <a:lnTo>
                    <a:pt x="89424" y="2289750"/>
                  </a:lnTo>
                  <a:lnTo>
                    <a:pt x="63373" y="2253377"/>
                  </a:lnTo>
                  <a:lnTo>
                    <a:pt x="41373" y="2214174"/>
                  </a:lnTo>
                  <a:lnTo>
                    <a:pt x="23730" y="2172447"/>
                  </a:lnTo>
                  <a:lnTo>
                    <a:pt x="10750" y="2128501"/>
                  </a:lnTo>
                  <a:lnTo>
                    <a:pt x="2738" y="2082642"/>
                  </a:lnTo>
                  <a:lnTo>
                    <a:pt x="0" y="2035175"/>
                  </a:lnTo>
                  <a:lnTo>
                    <a:pt x="0" y="407035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53714" y="3666668"/>
            <a:ext cx="1766612" cy="671676"/>
          </a:xfrm>
          <a:prstGeom prst="rect">
            <a:avLst/>
          </a:prstGeom>
        </p:spPr>
        <p:txBody>
          <a:bodyPr vert="horz" wrap="square" lIns="0" tIns="42499" rIns="0" bIns="0" rtlCol="0">
            <a:spAutoFit/>
          </a:bodyPr>
          <a:lstStyle/>
          <a:p>
            <a:pPr marL="105854" marR="3148" indent="-98377">
              <a:lnSpc>
                <a:spcPts val="2522"/>
              </a:lnSpc>
              <a:spcBef>
                <a:spcPts val="335"/>
              </a:spcBef>
            </a:pPr>
            <a:r>
              <a:rPr sz="2000" spc="-6" dirty="0">
                <a:solidFill>
                  <a:srgbClr val="FFFFFF"/>
                </a:solidFill>
                <a:latin typeface="Calibri"/>
                <a:cs typeface="Calibri"/>
              </a:rPr>
              <a:t>Положения</a:t>
            </a:r>
            <a:r>
              <a:rPr sz="2000" spc="-12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об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оплате</a:t>
            </a:r>
            <a:r>
              <a:rPr sz="2000" spc="-8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2" dirty="0">
                <a:solidFill>
                  <a:srgbClr val="FFFFFF"/>
                </a:solidFill>
                <a:latin typeface="Calibri"/>
                <a:cs typeface="Calibri"/>
              </a:rPr>
              <a:t>труда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378208" y="5070196"/>
            <a:ext cx="3723243" cy="1261237"/>
            <a:chOff x="3933952" y="7905750"/>
            <a:chExt cx="6158865" cy="1966595"/>
          </a:xfrm>
        </p:grpSpPr>
        <p:sp>
          <p:nvSpPr>
            <p:cNvPr id="20" name="object 20"/>
            <p:cNvSpPr/>
            <p:nvPr/>
          </p:nvSpPr>
          <p:spPr>
            <a:xfrm>
              <a:off x="3940302" y="7912100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5820156" y="0"/>
                  </a:moveTo>
                  <a:lnTo>
                    <a:pt x="0" y="0"/>
                  </a:lnTo>
                  <a:lnTo>
                    <a:pt x="0" y="1953793"/>
                  </a:lnTo>
                  <a:lnTo>
                    <a:pt x="5820156" y="1953793"/>
                  </a:lnTo>
                  <a:lnTo>
                    <a:pt x="5868273" y="1950262"/>
                  </a:lnTo>
                  <a:lnTo>
                    <a:pt x="5914198" y="1940005"/>
                  </a:lnTo>
                  <a:lnTo>
                    <a:pt x="5957429" y="1923527"/>
                  </a:lnTo>
                  <a:lnTo>
                    <a:pt x="5997460" y="1901330"/>
                  </a:lnTo>
                  <a:lnTo>
                    <a:pt x="6033788" y="1873918"/>
                  </a:lnTo>
                  <a:lnTo>
                    <a:pt x="6065910" y="1841796"/>
                  </a:lnTo>
                  <a:lnTo>
                    <a:pt x="6093321" y="1805466"/>
                  </a:lnTo>
                  <a:lnTo>
                    <a:pt x="6115518" y="1765433"/>
                  </a:lnTo>
                  <a:lnTo>
                    <a:pt x="6131996" y="1722201"/>
                  </a:lnTo>
                  <a:lnTo>
                    <a:pt x="6142253" y="1676273"/>
                  </a:lnTo>
                  <a:lnTo>
                    <a:pt x="6145783" y="1628152"/>
                  </a:lnTo>
                  <a:lnTo>
                    <a:pt x="6145783" y="325627"/>
                  </a:lnTo>
                  <a:lnTo>
                    <a:pt x="6142253" y="277510"/>
                  </a:lnTo>
                  <a:lnTo>
                    <a:pt x="6131996" y="231585"/>
                  </a:lnTo>
                  <a:lnTo>
                    <a:pt x="6115518" y="188354"/>
                  </a:lnTo>
                  <a:lnTo>
                    <a:pt x="6093321" y="148323"/>
                  </a:lnTo>
                  <a:lnTo>
                    <a:pt x="6065910" y="111995"/>
                  </a:lnTo>
                  <a:lnTo>
                    <a:pt x="6033788" y="79873"/>
                  </a:lnTo>
                  <a:lnTo>
                    <a:pt x="5997460" y="52462"/>
                  </a:lnTo>
                  <a:lnTo>
                    <a:pt x="5957429" y="30265"/>
                  </a:lnTo>
                  <a:lnTo>
                    <a:pt x="5914198" y="13787"/>
                  </a:lnTo>
                  <a:lnTo>
                    <a:pt x="5868273" y="3530"/>
                  </a:lnTo>
                  <a:lnTo>
                    <a:pt x="5820156" y="0"/>
                  </a:lnTo>
                  <a:close/>
                </a:path>
              </a:pathLst>
            </a:custGeom>
            <a:solidFill>
              <a:srgbClr val="CFD4EA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940302" y="7912100"/>
              <a:ext cx="6146165" cy="1953895"/>
            </a:xfrm>
            <a:custGeom>
              <a:avLst/>
              <a:gdLst/>
              <a:ahLst/>
              <a:cxnLst/>
              <a:rect l="l" t="t" r="r" b="b"/>
              <a:pathLst>
                <a:path w="6146165" h="1953895">
                  <a:moveTo>
                    <a:pt x="6145783" y="325627"/>
                  </a:moveTo>
                  <a:lnTo>
                    <a:pt x="6145783" y="1628152"/>
                  </a:lnTo>
                  <a:lnTo>
                    <a:pt x="6142253" y="1676273"/>
                  </a:lnTo>
                  <a:lnTo>
                    <a:pt x="6131996" y="1722201"/>
                  </a:lnTo>
                  <a:lnTo>
                    <a:pt x="6115518" y="1765433"/>
                  </a:lnTo>
                  <a:lnTo>
                    <a:pt x="6093321" y="1805466"/>
                  </a:lnTo>
                  <a:lnTo>
                    <a:pt x="6065910" y="1841796"/>
                  </a:lnTo>
                  <a:lnTo>
                    <a:pt x="6033788" y="1873918"/>
                  </a:lnTo>
                  <a:lnTo>
                    <a:pt x="5997460" y="1901330"/>
                  </a:lnTo>
                  <a:lnTo>
                    <a:pt x="5957429" y="1923527"/>
                  </a:lnTo>
                  <a:lnTo>
                    <a:pt x="5914198" y="1940005"/>
                  </a:lnTo>
                  <a:lnTo>
                    <a:pt x="5868273" y="1950262"/>
                  </a:lnTo>
                  <a:lnTo>
                    <a:pt x="5820156" y="1953793"/>
                  </a:lnTo>
                  <a:lnTo>
                    <a:pt x="0" y="1953793"/>
                  </a:lnTo>
                  <a:lnTo>
                    <a:pt x="0" y="0"/>
                  </a:lnTo>
                  <a:lnTo>
                    <a:pt x="5820156" y="0"/>
                  </a:lnTo>
                  <a:lnTo>
                    <a:pt x="5868273" y="3530"/>
                  </a:lnTo>
                  <a:lnTo>
                    <a:pt x="5914198" y="13787"/>
                  </a:lnTo>
                  <a:lnTo>
                    <a:pt x="5957429" y="30265"/>
                  </a:lnTo>
                  <a:lnTo>
                    <a:pt x="5997460" y="52462"/>
                  </a:lnTo>
                  <a:lnTo>
                    <a:pt x="6033788" y="79873"/>
                  </a:lnTo>
                  <a:lnTo>
                    <a:pt x="6065910" y="111995"/>
                  </a:lnTo>
                  <a:lnTo>
                    <a:pt x="6093321" y="148323"/>
                  </a:lnTo>
                  <a:lnTo>
                    <a:pt x="6115518" y="188354"/>
                  </a:lnTo>
                  <a:lnTo>
                    <a:pt x="6131996" y="231585"/>
                  </a:lnTo>
                  <a:lnTo>
                    <a:pt x="6142253" y="277510"/>
                  </a:lnTo>
                  <a:lnTo>
                    <a:pt x="6145783" y="325627"/>
                  </a:lnTo>
                  <a:close/>
                </a:path>
              </a:pathLst>
            </a:custGeom>
            <a:ln w="12700">
              <a:solidFill>
                <a:srgbClr val="CFD4E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418285" y="5384686"/>
            <a:ext cx="3241091" cy="748669"/>
          </a:xfrm>
          <a:prstGeom prst="rect">
            <a:avLst/>
          </a:prstGeom>
        </p:spPr>
        <p:txBody>
          <a:bodyPr vert="horz" wrap="square" lIns="0" tIns="20068" rIns="0" bIns="0" rtlCol="0">
            <a:spAutoFit/>
          </a:bodyPr>
          <a:lstStyle/>
          <a:p>
            <a:pPr marL="114118" indent="-106248">
              <a:spcBef>
                <a:spcPts val="157"/>
              </a:spcBef>
              <a:buChar char="•"/>
              <a:tabLst>
                <a:tab pos="114118" algn="l"/>
              </a:tabLst>
            </a:pPr>
            <a:r>
              <a:rPr sz="1200" spc="-12" dirty="0">
                <a:latin typeface="Calibri"/>
                <a:cs typeface="Calibri"/>
              </a:rPr>
              <a:t>Содержат</a:t>
            </a:r>
            <a:r>
              <a:rPr sz="1200" spc="-43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избыточные</a:t>
            </a:r>
            <a:r>
              <a:rPr sz="1200" spc="-19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требования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функционалу</a:t>
            </a:r>
            <a:endParaRPr sz="1200">
              <a:latin typeface="Calibri"/>
              <a:cs typeface="Calibri"/>
            </a:endParaRPr>
          </a:p>
          <a:p>
            <a:pPr marL="113724" marR="114118" indent="-106248">
              <a:lnSpc>
                <a:spcPts val="1295"/>
              </a:lnSpc>
              <a:spcBef>
                <a:spcPts val="239"/>
              </a:spcBef>
              <a:buChar char="•"/>
              <a:tabLst>
                <a:tab pos="114511" algn="l"/>
              </a:tabLst>
            </a:pPr>
            <a:r>
              <a:rPr sz="1200" dirty="0">
                <a:latin typeface="Calibri"/>
                <a:cs typeface="Calibri"/>
              </a:rPr>
              <a:t>Не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конкретизируют</a:t>
            </a:r>
            <a:r>
              <a:rPr sz="1200" dirty="0">
                <a:latin typeface="Calibri"/>
                <a:cs typeface="Calibri"/>
              </a:rPr>
              <a:t> обязанности</a:t>
            </a:r>
            <a:r>
              <a:rPr sz="1200" spc="-6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28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права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22" dirty="0">
                <a:latin typeface="Calibri"/>
                <a:cs typeface="Calibri"/>
              </a:rPr>
              <a:t> </a:t>
            </a:r>
            <a:r>
              <a:rPr sz="1200" spc="-6">
                <a:latin typeface="Calibri"/>
                <a:cs typeface="Calibri"/>
              </a:rPr>
              <a:t>части </a:t>
            </a:r>
            <a:r>
              <a:rPr sz="1200" smtClean="0">
                <a:latin typeface="Calibri"/>
                <a:cs typeface="Calibri"/>
              </a:rPr>
              <a:t>документационной</a:t>
            </a:r>
            <a:r>
              <a:rPr sz="1200" spc="-46" smtClean="0">
                <a:latin typeface="Calibri"/>
                <a:cs typeface="Calibri"/>
              </a:rPr>
              <a:t> </a:t>
            </a:r>
            <a:r>
              <a:rPr sz="1200" spc="-6" dirty="0">
                <a:latin typeface="Calibri"/>
                <a:cs typeface="Calibri"/>
              </a:rPr>
              <a:t>нагрузки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88317" y="4913569"/>
            <a:ext cx="2097899" cy="1574815"/>
            <a:chOff x="476923" y="7661528"/>
            <a:chExt cx="3470275" cy="2455545"/>
          </a:xfrm>
        </p:grpSpPr>
        <p:sp>
          <p:nvSpPr>
            <p:cNvPr id="24" name="object 24"/>
            <p:cNvSpPr/>
            <p:nvPr/>
          </p:nvSpPr>
          <p:spPr>
            <a:xfrm>
              <a:off x="483273" y="7667878"/>
              <a:ext cx="3457575" cy="2442845"/>
            </a:xfrm>
            <a:custGeom>
              <a:avLst/>
              <a:gdLst/>
              <a:ahLst/>
              <a:cxnLst/>
              <a:rect l="l" t="t" r="r" b="b"/>
              <a:pathLst>
                <a:path w="3457575" h="2442845">
                  <a:moveTo>
                    <a:pt x="3049993" y="0"/>
                  </a:moveTo>
                  <a:lnTo>
                    <a:pt x="407047" y="0"/>
                  </a:lnTo>
                  <a:lnTo>
                    <a:pt x="359577" y="2738"/>
                  </a:lnTo>
                  <a:lnTo>
                    <a:pt x="313716" y="10750"/>
                  </a:lnTo>
                  <a:lnTo>
                    <a:pt x="269768" y="23730"/>
                  </a:lnTo>
                  <a:lnTo>
                    <a:pt x="228039" y="41373"/>
                  </a:lnTo>
                  <a:lnTo>
                    <a:pt x="188835" y="63372"/>
                  </a:lnTo>
                  <a:lnTo>
                    <a:pt x="152461" y="89423"/>
                  </a:lnTo>
                  <a:lnTo>
                    <a:pt x="119222" y="119221"/>
                  </a:lnTo>
                  <a:lnTo>
                    <a:pt x="89424" y="152459"/>
                  </a:lnTo>
                  <a:lnTo>
                    <a:pt x="63373" y="188832"/>
                  </a:lnTo>
                  <a:lnTo>
                    <a:pt x="41373" y="228035"/>
                  </a:lnTo>
                  <a:lnTo>
                    <a:pt x="23730" y="269762"/>
                  </a:lnTo>
                  <a:lnTo>
                    <a:pt x="10750" y="313708"/>
                  </a:lnTo>
                  <a:lnTo>
                    <a:pt x="2738" y="359567"/>
                  </a:lnTo>
                  <a:lnTo>
                    <a:pt x="0" y="407034"/>
                  </a:lnTo>
                  <a:lnTo>
                    <a:pt x="0" y="2035187"/>
                  </a:lnTo>
                  <a:lnTo>
                    <a:pt x="2738" y="2082657"/>
                  </a:lnTo>
                  <a:lnTo>
                    <a:pt x="10750" y="2128518"/>
                  </a:lnTo>
                  <a:lnTo>
                    <a:pt x="23730" y="2172466"/>
                  </a:lnTo>
                  <a:lnTo>
                    <a:pt x="41373" y="2214195"/>
                  </a:lnTo>
                  <a:lnTo>
                    <a:pt x="63373" y="2253399"/>
                  </a:lnTo>
                  <a:lnTo>
                    <a:pt x="89424" y="2289773"/>
                  </a:lnTo>
                  <a:lnTo>
                    <a:pt x="119222" y="2323012"/>
                  </a:lnTo>
                  <a:lnTo>
                    <a:pt x="152461" y="2352810"/>
                  </a:lnTo>
                  <a:lnTo>
                    <a:pt x="188835" y="2378862"/>
                  </a:lnTo>
                  <a:lnTo>
                    <a:pt x="228039" y="2400861"/>
                  </a:lnTo>
                  <a:lnTo>
                    <a:pt x="269768" y="2418504"/>
                  </a:lnTo>
                  <a:lnTo>
                    <a:pt x="313716" y="2431484"/>
                  </a:lnTo>
                  <a:lnTo>
                    <a:pt x="359577" y="2439496"/>
                  </a:lnTo>
                  <a:lnTo>
                    <a:pt x="407047" y="2442235"/>
                  </a:lnTo>
                  <a:lnTo>
                    <a:pt x="3049993" y="2442235"/>
                  </a:lnTo>
                  <a:lnTo>
                    <a:pt x="3097461" y="2439496"/>
                  </a:lnTo>
                  <a:lnTo>
                    <a:pt x="3143320" y="2431484"/>
                  </a:lnTo>
                  <a:lnTo>
                    <a:pt x="3187266" y="2418504"/>
                  </a:lnTo>
                  <a:lnTo>
                    <a:pt x="3228993" y="2400861"/>
                  </a:lnTo>
                  <a:lnTo>
                    <a:pt x="3268196" y="2378862"/>
                  </a:lnTo>
                  <a:lnTo>
                    <a:pt x="3304569" y="2352810"/>
                  </a:lnTo>
                  <a:lnTo>
                    <a:pt x="3337807" y="2323012"/>
                  </a:lnTo>
                  <a:lnTo>
                    <a:pt x="3367604" y="2289773"/>
                  </a:lnTo>
                  <a:lnTo>
                    <a:pt x="3393656" y="2253399"/>
                  </a:lnTo>
                  <a:lnTo>
                    <a:pt x="3415655" y="2214195"/>
                  </a:lnTo>
                  <a:lnTo>
                    <a:pt x="3433298" y="2172466"/>
                  </a:lnTo>
                  <a:lnTo>
                    <a:pt x="3446278" y="2128518"/>
                  </a:lnTo>
                  <a:lnTo>
                    <a:pt x="3454290" y="2082657"/>
                  </a:lnTo>
                  <a:lnTo>
                    <a:pt x="3457028" y="2035187"/>
                  </a:lnTo>
                  <a:lnTo>
                    <a:pt x="3457028" y="407034"/>
                  </a:lnTo>
                  <a:lnTo>
                    <a:pt x="3454290" y="359567"/>
                  </a:lnTo>
                  <a:lnTo>
                    <a:pt x="3446278" y="313708"/>
                  </a:lnTo>
                  <a:lnTo>
                    <a:pt x="3433298" y="269762"/>
                  </a:lnTo>
                  <a:lnTo>
                    <a:pt x="3415655" y="228035"/>
                  </a:lnTo>
                  <a:lnTo>
                    <a:pt x="3393656" y="188832"/>
                  </a:lnTo>
                  <a:lnTo>
                    <a:pt x="3367604" y="152459"/>
                  </a:lnTo>
                  <a:lnTo>
                    <a:pt x="3337807" y="119221"/>
                  </a:lnTo>
                  <a:lnTo>
                    <a:pt x="3304569" y="89423"/>
                  </a:lnTo>
                  <a:lnTo>
                    <a:pt x="3268196" y="63372"/>
                  </a:lnTo>
                  <a:lnTo>
                    <a:pt x="3228993" y="41373"/>
                  </a:lnTo>
                  <a:lnTo>
                    <a:pt x="3187266" y="23730"/>
                  </a:lnTo>
                  <a:lnTo>
                    <a:pt x="3143320" y="10750"/>
                  </a:lnTo>
                  <a:lnTo>
                    <a:pt x="3097461" y="2738"/>
                  </a:lnTo>
                  <a:lnTo>
                    <a:pt x="304999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83273" y="7667878"/>
              <a:ext cx="3457575" cy="2442845"/>
            </a:xfrm>
            <a:custGeom>
              <a:avLst/>
              <a:gdLst/>
              <a:ahLst/>
              <a:cxnLst/>
              <a:rect l="l" t="t" r="r" b="b"/>
              <a:pathLst>
                <a:path w="3457575" h="2442845">
                  <a:moveTo>
                    <a:pt x="0" y="407034"/>
                  </a:moveTo>
                  <a:lnTo>
                    <a:pt x="2738" y="359567"/>
                  </a:lnTo>
                  <a:lnTo>
                    <a:pt x="10750" y="313708"/>
                  </a:lnTo>
                  <a:lnTo>
                    <a:pt x="23730" y="269762"/>
                  </a:lnTo>
                  <a:lnTo>
                    <a:pt x="41373" y="228035"/>
                  </a:lnTo>
                  <a:lnTo>
                    <a:pt x="63373" y="188832"/>
                  </a:lnTo>
                  <a:lnTo>
                    <a:pt x="89424" y="152459"/>
                  </a:lnTo>
                  <a:lnTo>
                    <a:pt x="119222" y="119221"/>
                  </a:lnTo>
                  <a:lnTo>
                    <a:pt x="152461" y="89423"/>
                  </a:lnTo>
                  <a:lnTo>
                    <a:pt x="188835" y="63372"/>
                  </a:lnTo>
                  <a:lnTo>
                    <a:pt x="228039" y="41373"/>
                  </a:lnTo>
                  <a:lnTo>
                    <a:pt x="269768" y="23730"/>
                  </a:lnTo>
                  <a:lnTo>
                    <a:pt x="313716" y="10750"/>
                  </a:lnTo>
                  <a:lnTo>
                    <a:pt x="359577" y="2738"/>
                  </a:lnTo>
                  <a:lnTo>
                    <a:pt x="407047" y="0"/>
                  </a:lnTo>
                  <a:lnTo>
                    <a:pt x="3049993" y="0"/>
                  </a:lnTo>
                  <a:lnTo>
                    <a:pt x="3097461" y="2738"/>
                  </a:lnTo>
                  <a:lnTo>
                    <a:pt x="3143320" y="10750"/>
                  </a:lnTo>
                  <a:lnTo>
                    <a:pt x="3187266" y="23730"/>
                  </a:lnTo>
                  <a:lnTo>
                    <a:pt x="3228993" y="41373"/>
                  </a:lnTo>
                  <a:lnTo>
                    <a:pt x="3268196" y="63372"/>
                  </a:lnTo>
                  <a:lnTo>
                    <a:pt x="3304569" y="89423"/>
                  </a:lnTo>
                  <a:lnTo>
                    <a:pt x="3337807" y="119221"/>
                  </a:lnTo>
                  <a:lnTo>
                    <a:pt x="3367604" y="152459"/>
                  </a:lnTo>
                  <a:lnTo>
                    <a:pt x="3393656" y="188832"/>
                  </a:lnTo>
                  <a:lnTo>
                    <a:pt x="3415655" y="228035"/>
                  </a:lnTo>
                  <a:lnTo>
                    <a:pt x="3433298" y="269762"/>
                  </a:lnTo>
                  <a:lnTo>
                    <a:pt x="3446278" y="313708"/>
                  </a:lnTo>
                  <a:lnTo>
                    <a:pt x="3454290" y="359567"/>
                  </a:lnTo>
                  <a:lnTo>
                    <a:pt x="3457028" y="407034"/>
                  </a:lnTo>
                  <a:lnTo>
                    <a:pt x="3457028" y="2035187"/>
                  </a:lnTo>
                  <a:lnTo>
                    <a:pt x="3454290" y="2082657"/>
                  </a:lnTo>
                  <a:lnTo>
                    <a:pt x="3446278" y="2128518"/>
                  </a:lnTo>
                  <a:lnTo>
                    <a:pt x="3433298" y="2172466"/>
                  </a:lnTo>
                  <a:lnTo>
                    <a:pt x="3415655" y="2214195"/>
                  </a:lnTo>
                  <a:lnTo>
                    <a:pt x="3393656" y="2253399"/>
                  </a:lnTo>
                  <a:lnTo>
                    <a:pt x="3367604" y="2289773"/>
                  </a:lnTo>
                  <a:lnTo>
                    <a:pt x="3337807" y="2323012"/>
                  </a:lnTo>
                  <a:lnTo>
                    <a:pt x="3304569" y="2352810"/>
                  </a:lnTo>
                  <a:lnTo>
                    <a:pt x="3268196" y="2378862"/>
                  </a:lnTo>
                  <a:lnTo>
                    <a:pt x="3228993" y="2400861"/>
                  </a:lnTo>
                  <a:lnTo>
                    <a:pt x="3187266" y="2418504"/>
                  </a:lnTo>
                  <a:lnTo>
                    <a:pt x="3143320" y="2431484"/>
                  </a:lnTo>
                  <a:lnTo>
                    <a:pt x="3097461" y="2439496"/>
                  </a:lnTo>
                  <a:lnTo>
                    <a:pt x="3049993" y="2442235"/>
                  </a:lnTo>
                  <a:lnTo>
                    <a:pt x="407047" y="2442235"/>
                  </a:lnTo>
                  <a:lnTo>
                    <a:pt x="359577" y="2439496"/>
                  </a:lnTo>
                  <a:lnTo>
                    <a:pt x="313716" y="2431484"/>
                  </a:lnTo>
                  <a:lnTo>
                    <a:pt x="269768" y="2418504"/>
                  </a:lnTo>
                  <a:lnTo>
                    <a:pt x="228039" y="2400861"/>
                  </a:lnTo>
                  <a:lnTo>
                    <a:pt x="188835" y="2378862"/>
                  </a:lnTo>
                  <a:lnTo>
                    <a:pt x="152461" y="2352810"/>
                  </a:lnTo>
                  <a:lnTo>
                    <a:pt x="119222" y="2323012"/>
                  </a:lnTo>
                  <a:lnTo>
                    <a:pt x="89424" y="2289773"/>
                  </a:lnTo>
                  <a:lnTo>
                    <a:pt x="63373" y="2253399"/>
                  </a:lnTo>
                  <a:lnTo>
                    <a:pt x="41373" y="2214195"/>
                  </a:lnTo>
                  <a:lnTo>
                    <a:pt x="23730" y="2172466"/>
                  </a:lnTo>
                  <a:lnTo>
                    <a:pt x="10750" y="2128518"/>
                  </a:lnTo>
                  <a:lnTo>
                    <a:pt x="2738" y="2082657"/>
                  </a:lnTo>
                  <a:lnTo>
                    <a:pt x="0" y="2035187"/>
                  </a:lnTo>
                  <a:lnTo>
                    <a:pt x="0" y="407034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90567" y="5311366"/>
            <a:ext cx="1694058" cy="671676"/>
          </a:xfrm>
          <a:prstGeom prst="rect">
            <a:avLst/>
          </a:prstGeom>
        </p:spPr>
        <p:txBody>
          <a:bodyPr vert="horz" wrap="square" lIns="0" tIns="42499" rIns="0" bIns="0" rtlCol="0">
            <a:spAutoFit/>
          </a:bodyPr>
          <a:lstStyle/>
          <a:p>
            <a:pPr marL="149534" marR="3148" indent="-141663">
              <a:lnSpc>
                <a:spcPts val="2522"/>
              </a:lnSpc>
              <a:spcBef>
                <a:spcPts val="335"/>
              </a:spcBef>
            </a:pPr>
            <a:r>
              <a:rPr sz="2000" spc="-12" dirty="0">
                <a:solidFill>
                  <a:srgbClr val="FFFFFF"/>
                </a:solidFill>
                <a:latin typeface="Calibri"/>
                <a:cs typeface="Calibri"/>
              </a:rPr>
              <a:t>Должностные </a:t>
            </a:r>
            <a:r>
              <a:rPr sz="2000" spc="-6" dirty="0">
                <a:solidFill>
                  <a:srgbClr val="FFFFFF"/>
                </a:solidFill>
                <a:latin typeface="Calibri"/>
                <a:cs typeface="Calibri"/>
              </a:rPr>
              <a:t>инструкции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72264" y="3163232"/>
            <a:ext cx="2357454" cy="1241437"/>
          </a:xfrm>
          <a:prstGeom prst="rect">
            <a:avLst/>
          </a:prstGeom>
          <a:solidFill>
            <a:srgbClr val="F8CAAC"/>
          </a:solidFill>
        </p:spPr>
        <p:txBody>
          <a:bodyPr vert="horz" wrap="square" lIns="0" tIns="10231" rIns="0" bIns="0" rtlCol="0">
            <a:spAutoFit/>
          </a:bodyPr>
          <a:lstStyle/>
          <a:p>
            <a:pPr marL="57059" marR="304970">
              <a:spcBef>
                <a:spcPts val="81"/>
              </a:spcBef>
            </a:pPr>
            <a:r>
              <a:rPr sz="2000" spc="-12" dirty="0">
                <a:latin typeface="Calibri"/>
                <a:cs typeface="Calibri"/>
              </a:rPr>
              <a:t>Необязательные </a:t>
            </a:r>
            <a:r>
              <a:rPr sz="2000" spc="-6" dirty="0">
                <a:latin typeface="Calibri"/>
                <a:cs typeface="Calibri"/>
              </a:rPr>
              <a:t>документы становятся обязательными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078726" y="2482400"/>
            <a:ext cx="475242" cy="680913"/>
          </a:xfrm>
          <a:custGeom>
            <a:avLst/>
            <a:gdLst/>
            <a:ahLst/>
            <a:cxnLst/>
            <a:rect l="l" t="t" r="r" b="b"/>
            <a:pathLst>
              <a:path w="786129" h="1061720">
                <a:moveTo>
                  <a:pt x="620731" y="898949"/>
                </a:moveTo>
                <a:lnTo>
                  <a:pt x="559053" y="943737"/>
                </a:lnTo>
                <a:lnTo>
                  <a:pt x="786002" y="1061465"/>
                </a:lnTo>
                <a:lnTo>
                  <a:pt x="764108" y="929766"/>
                </a:lnTo>
                <a:lnTo>
                  <a:pt x="643127" y="929766"/>
                </a:lnTo>
                <a:lnTo>
                  <a:pt x="620731" y="898949"/>
                </a:lnTo>
                <a:close/>
              </a:path>
              <a:path w="786129" h="1061720">
                <a:moveTo>
                  <a:pt x="682400" y="854168"/>
                </a:moveTo>
                <a:lnTo>
                  <a:pt x="620731" y="898949"/>
                </a:lnTo>
                <a:lnTo>
                  <a:pt x="643127" y="929766"/>
                </a:lnTo>
                <a:lnTo>
                  <a:pt x="704850" y="885063"/>
                </a:lnTo>
                <a:lnTo>
                  <a:pt x="682400" y="854168"/>
                </a:lnTo>
                <a:close/>
              </a:path>
              <a:path w="786129" h="1061720">
                <a:moveTo>
                  <a:pt x="744093" y="809370"/>
                </a:moveTo>
                <a:lnTo>
                  <a:pt x="682400" y="854168"/>
                </a:lnTo>
                <a:lnTo>
                  <a:pt x="704850" y="885063"/>
                </a:lnTo>
                <a:lnTo>
                  <a:pt x="643127" y="929766"/>
                </a:lnTo>
                <a:lnTo>
                  <a:pt x="764108" y="929766"/>
                </a:lnTo>
                <a:lnTo>
                  <a:pt x="744093" y="809370"/>
                </a:lnTo>
                <a:close/>
              </a:path>
              <a:path w="786129" h="1061720">
                <a:moveTo>
                  <a:pt x="61722" y="0"/>
                </a:moveTo>
                <a:lnTo>
                  <a:pt x="0" y="44830"/>
                </a:lnTo>
                <a:lnTo>
                  <a:pt x="620731" y="898949"/>
                </a:lnTo>
                <a:lnTo>
                  <a:pt x="682400" y="854168"/>
                </a:lnTo>
                <a:lnTo>
                  <a:pt x="61722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63831" y="3946119"/>
            <a:ext cx="496740" cy="1813053"/>
          </a:xfrm>
          <a:custGeom>
            <a:avLst/>
            <a:gdLst/>
            <a:ahLst/>
            <a:cxnLst/>
            <a:rect l="l" t="t" r="r" b="b"/>
            <a:pathLst>
              <a:path w="821690" h="2827020">
                <a:moveTo>
                  <a:pt x="810641" y="114300"/>
                </a:moveTo>
                <a:lnTo>
                  <a:pt x="734441" y="76200"/>
                </a:lnTo>
                <a:lnTo>
                  <a:pt x="582041" y="0"/>
                </a:lnTo>
                <a:lnTo>
                  <a:pt x="582041" y="76200"/>
                </a:lnTo>
                <a:lnTo>
                  <a:pt x="41656" y="76200"/>
                </a:lnTo>
                <a:lnTo>
                  <a:pt x="41656" y="152400"/>
                </a:lnTo>
                <a:lnTo>
                  <a:pt x="582041" y="152400"/>
                </a:lnTo>
                <a:lnTo>
                  <a:pt x="582041" y="228600"/>
                </a:lnTo>
                <a:lnTo>
                  <a:pt x="734441" y="152400"/>
                </a:lnTo>
                <a:lnTo>
                  <a:pt x="810641" y="114300"/>
                </a:lnTo>
                <a:close/>
              </a:path>
              <a:path w="821690" h="2827020">
                <a:moveTo>
                  <a:pt x="821182" y="1339469"/>
                </a:moveTo>
                <a:lnTo>
                  <a:pt x="817168" y="1242314"/>
                </a:lnTo>
                <a:lnTo>
                  <a:pt x="810641" y="1084199"/>
                </a:lnTo>
                <a:lnTo>
                  <a:pt x="612648" y="1245882"/>
                </a:lnTo>
                <a:lnTo>
                  <a:pt x="682117" y="1277061"/>
                </a:lnTo>
                <a:lnTo>
                  <a:pt x="0" y="2795270"/>
                </a:lnTo>
                <a:lnTo>
                  <a:pt x="69469" y="2826512"/>
                </a:lnTo>
                <a:lnTo>
                  <a:pt x="751611" y="1308252"/>
                </a:lnTo>
                <a:lnTo>
                  <a:pt x="821182" y="1339469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ПРИОРИТЕТНЫЕ</a:t>
            </a:r>
            <a:r>
              <a:rPr lang="ru-RU" sz="2400" spc="-55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35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400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400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2025/2026</a:t>
            </a:r>
            <a:r>
              <a:rPr lang="ru-RU" sz="2400" spc="-65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ru-RU" sz="2400" spc="-5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-25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5" y="923925"/>
            <a:ext cx="782955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6555</TotalTime>
  <Words>358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Calibri</vt:lpstr>
      <vt:lpstr>Lucida Sans Unicode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  Снижение бюрократической нагрузки  на педагогических работников    Ружников Роман Иванович, начальник отдела  государственной регламентации образовательной деятельности  управления развития системы образования </vt:lpstr>
      <vt:lpstr>НОВЫЕ НОРМЫ 273-ФЗ вступили в силу с 1 марта 2025 г.  (Федеральный закон от 8 августа 2024 г. № З28-ФЗ)</vt:lpstr>
      <vt:lpstr>Приказ Минпросвещения России от 06.11.2024 № 779</vt:lpstr>
      <vt:lpstr>Приказ Минпросвещения России от 06.11.2024 № 779</vt:lpstr>
      <vt:lpstr>Часть 6.2 статьи 47 Федерального закона № 273-ФЗ</vt:lpstr>
      <vt:lpstr>Часть 6 статьи 47 Федерального закона № 273-ФЗ</vt:lpstr>
      <vt:lpstr>Часть 9 статьи 47 Федерального закона № 273-ФЗ</vt:lpstr>
      <vt:lpstr>СКРЫТЫЕ МЕХАНИЗМЫ,  ПРЕПЯТСТВУЮЩИЕ СНИЖЕНИЮ БЮРОКРАТИЧЕСКОЙ НАГРУЗКИ</vt:lpstr>
      <vt:lpstr>ПРИОРИТЕТНЫЕ ЗАДАЧИ НА 2025/2026 учебный год</vt:lpstr>
      <vt:lpstr>Чат-бота «Помощник Рособрнадзора»</vt:lpstr>
      <vt:lpstr>ПЛАН МЕРОПРИЯТИЙ В ОБРАЗОВАТЕЛЬНОЙ ОРГАНИЗАЦИИ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Общая численность детей-сирот и детей, оставшихся без попечения родителей, воспитывающихся в семьях и находящихся на воспитании в организациях для детей-сирот и детей, оставшихся без попечения родителей, расположенных на территории г. Архангельска</dc:title>
  <dc:creator>Ружников Роман Иванович</dc:creator>
  <cp:lastModifiedBy>Елена Павловна Комиссарова</cp:lastModifiedBy>
  <cp:revision>509</cp:revision>
  <dcterms:modified xsi:type="dcterms:W3CDTF">2025-12-18T12:49:43Z</dcterms:modified>
</cp:coreProperties>
</file>