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506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47CC4A3-6C31-4912-9A4B-E596C03B7DB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8D485C2-EB0A-4EC6-926E-D836C0B0C7C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5B07381-01EC-40F3-8B3C-B003E7DB6B8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D4D382C-29B5-4C5F-BBA0-7A73AE7447B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25666C3-E941-435E-AB6B-411C4916B4F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61C44FC-A174-498E-9429-49F868B5B7D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A6904E5-87FA-4A4A-9983-77E6DB76C1D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07333FC-28D3-446B-B6EE-FF410B9F279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8B39B8F-5AAA-43CB-9052-04EF923A298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E22B761-BBAD-4BAF-BFF0-D519BD5B4E8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E7B5205-2DAF-4D6C-9042-DC8FEAA2BA3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56E731E-2A9B-4369-873A-D8643E6A3355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ADC693B-2661-43E5-89F0-5982C3144D2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DFFD5C1-D9FE-43ED-B1FB-2F18707D684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9E2B094-5F5E-4B83-8BA7-1E088F7A344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60CAE02-70B9-44B1-B377-B726DA337EE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F3D80D8-3424-4FE5-8457-0BDDE12134A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FDEF0D3-768A-47A1-B352-BB518CC3883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8A0CB26-766D-41EB-9738-558B14D2926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D51F1A7-4CAB-42C1-922F-E8FBE682C74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43BB07E-B062-42F7-AB3C-0AA93276BA7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301DA14-FBE4-41B2-A1A9-174DCD9C694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B37711E-091E-434F-93F8-92DE66650DE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4505DE3-2887-4D68-BABF-16709D0094C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B7142E3-91D0-46C6-97D0-1B4351051DB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1B450F5-16D4-40BA-9758-A799655D867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4C91B84-D359-4C9F-878F-9BAC8AF1A2F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A0233F7-ED37-47A2-B316-EB6582FA389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9EAB583-401F-4442-9183-758B4BF574E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0216A38-B09C-4EC5-9BCD-42435B662A5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3A136A5-5013-4FB4-8595-BA728C6275E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F5AAB98-4309-4861-9FDF-966C7ABE769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A449268-B442-465A-BC96-FC8F28CC9A8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81E92A3-8C46-4647-8FBE-03A1B42F023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B1CAEC5-A223-4BCF-A7C9-31FB1D9E7EB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9C493D0-2E39-4A22-872E-5BADFF75DBB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EE68091-9275-4813-A496-5B4E42A4385A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A0912BA-01A1-4444-AEFC-5BC009B873B8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85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2185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3938760"/>
            <a:ext cx="4038120" cy="21873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48320" y="3938760"/>
            <a:ext cx="4038120" cy="21873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dt" idx="7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88" name="PlaceHolder 7"/>
          <p:cNvSpPr>
            <a:spLocks noGrp="1"/>
          </p:cNvSpPr>
          <p:nvPr>
            <p:ph type="ftr" idx="8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9" name="PlaceHolder 8"/>
          <p:cNvSpPr>
            <a:spLocks noGrp="1"/>
          </p:cNvSpPr>
          <p:nvPr>
            <p:ph type="sldNum" idx="9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49BFC6D-9826-433E-B858-29BEE5D14905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5" descr="321786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7" name="Oval 6"/>
          <p:cNvSpPr/>
          <p:nvPr/>
        </p:nvSpPr>
        <p:spPr>
          <a:xfrm>
            <a:off x="0" y="304920"/>
            <a:ext cx="9143640" cy="4571640"/>
          </a:xfrm>
          <a:prstGeom prst="ellipse">
            <a:avLst/>
          </a:prstGeom>
          <a:solidFill>
            <a:srgbClr val="00FFFF">
              <a:alpha val="26000"/>
            </a:srgbClr>
          </a:solidFill>
          <a:ln w="9525">
            <a:noFill/>
          </a:ln>
          <a:scene3d>
            <a:camera prst="legacyObliqueTopRight">
              <a:rot lat="0" lon="12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WordArt 7"/>
          <p:cNvSpPr txBox="1"/>
          <p:nvPr/>
        </p:nvSpPr>
        <p:spPr>
          <a:xfrm>
            <a:off x="2362320" y="1371600"/>
            <a:ext cx="5790960" cy="2738160"/>
          </a:xfrm>
          <a:prstGeom prst="rect">
            <a:avLst/>
          </a:prstGeom>
        </p:spPr>
        <p:txBody>
          <a:bodyPr wrap="none" lIns="90000" tIns="45000" rIns="90000" bIns="45000" anchor="ctr" anchorCtr="1">
            <a:prstTxWarp prst="textDeflateBottom">
              <a:avLst>
                <a:gd name="adj" fmla="val 76472"/>
              </a:avLst>
            </a:prstTxWarp>
            <a:noAutofit/>
            <a:scene3d>
              <a:camera prst="legacyPerspectiveFront">
                <a:rot lat="203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ln w="0">
                  <a:noFill/>
                </a:ln>
                <a:solidFill>
                  <a:srgbClr val="000000"/>
                </a:solidFill>
                <a:latin typeface="Impact"/>
              </a:rPr>
              <a:t>ОСТОРОЖНО!</a:t>
            </a:r>
            <a:endParaRPr lang="ru-RU" sz="3600" b="0" strike="noStrike" spc="-1">
              <a:ln w="0">
                <a:noFill/>
              </a:ln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0" strike="noStrike" spc="-1">
                <a:ln w="0">
                  <a:noFill/>
                </a:ln>
                <a:solidFill>
                  <a:srgbClr val="000000"/>
                </a:solidFill>
                <a:latin typeface="Impact"/>
              </a:rPr>
              <a:t>ТОНКИЙ ЛЕД</a:t>
            </a:r>
            <a:endParaRPr lang="ru-RU" sz="3600" b="0" strike="noStrike" spc="-1">
              <a:ln w="0">
                <a:noFill/>
              </a:ln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WordArt 9"/>
          <p:cNvSpPr txBox="1"/>
          <p:nvPr/>
        </p:nvSpPr>
        <p:spPr>
          <a:xfrm>
            <a:off x="1447920" y="5334120"/>
            <a:ext cx="6372000" cy="1047240"/>
          </a:xfrm>
          <a:prstGeom prst="rect">
            <a:avLst/>
          </a:prstGeom>
        </p:spPr>
        <p:txBody>
          <a:bodyPr wrap="none" lIns="90000" tIns="45000" rIns="90000" bIns="45000" anchor="ctr" anchorCtr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 dirty="0">
                <a:ln w="0">
                  <a:noFill/>
                </a:ln>
                <a:solidFill>
                  <a:schemeClr val="bg1"/>
                </a:solidFill>
                <a:latin typeface="Times New Roman"/>
              </a:rPr>
              <a:t>ПРАВИЛА ПОВЕДЕНИЯ </a:t>
            </a:r>
            <a:endParaRPr lang="ru-RU" sz="3600" b="0" strike="noStrike" spc="-1" dirty="0">
              <a:ln w="0">
                <a:noFill/>
              </a:ln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0" strike="noStrike" spc="-1" dirty="0">
                <a:ln w="0">
                  <a:noFill/>
                </a:ln>
                <a:solidFill>
                  <a:schemeClr val="bg1"/>
                </a:solidFill>
                <a:latin typeface="Times New Roman"/>
              </a:rPr>
              <a:t>НА ЗАМЕРЗШИХ ВОДОЕМАХ</a:t>
            </a:r>
            <a:endParaRPr lang="ru-RU" sz="3600" b="0" strike="noStrike" spc="-1" dirty="0">
              <a:ln w="0">
                <a:noFill/>
              </a:ln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0" autoRev="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" dur="2500" autoRev="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Picture 4" descr="10138_12"/>
          <p:cNvPicPr/>
          <p:nvPr/>
        </p:nvPicPr>
        <p:blipFill>
          <a:blip r:embed="rId2"/>
          <a:stretch/>
        </p:blipFill>
        <p:spPr>
          <a:xfrm>
            <a:off x="0" y="46080"/>
            <a:ext cx="9143640" cy="6582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5" descr="Фрагмент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6" descr="Картинки по запросу ПЕРЕХОД ПО ЛЬДУ"/>
          <p:cNvPicPr/>
          <p:nvPr/>
        </p:nvPicPr>
        <p:blipFill>
          <a:blip r:embed="rId2"/>
          <a:srcRect l="1668" r="1668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5" descr="21109_large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64" name="Oval 6"/>
          <p:cNvSpPr/>
          <p:nvPr/>
        </p:nvSpPr>
        <p:spPr>
          <a:xfrm>
            <a:off x="762120" y="380880"/>
            <a:ext cx="8229240" cy="601956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>
            <a:noFill/>
          </a:ln>
          <a:scene3d>
            <a:camera prst="legacyObliqueTopRight">
              <a:rot lat="0" lon="3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Blackadder ITC"/>
              </a:rPr>
              <a:t>ПРИЗНАКИ  </a:t>
            </a:r>
            <a:r>
              <a:rPr lang="ru-RU" sz="2400" b="1" strike="noStrike" spc="-1">
                <a:solidFill>
                  <a:srgbClr val="FF0000"/>
                </a:solidFill>
                <a:latin typeface="Blackadder ITC"/>
              </a:rPr>
              <a:t>НЕ</a:t>
            </a:r>
            <a:r>
              <a:rPr lang="ru-RU" sz="1800" b="1" strike="noStrike" spc="-1">
                <a:solidFill>
                  <a:srgbClr val="FF0000"/>
                </a:solidFill>
                <a:latin typeface="Blackadder ITC"/>
              </a:rPr>
              <a:t> ПРОЧНОГО ЛЬДА: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треск льда,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прогибание льда,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- 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выступающая на поверхность вода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additive="repl">
                                        <p:cTn id="6" dur="20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animClr clrSpc="rgb" dir="cw">
                                      <p:cBhvr>
                                        <p:cTn id="10" dur="200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2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animClr clrSpc="rgb" dir="cw">
                                      <p:cBhvr>
                                        <p:cTn id="21" dur="200" fill="hold"/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Effect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2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" fill="hold"/>
                                        <p:tgtEl>
                                          <p:spTgt spid="1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1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5" descr="26239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66" name="WordArt 6"/>
          <p:cNvSpPr txBox="1"/>
          <p:nvPr/>
        </p:nvSpPr>
        <p:spPr>
          <a:xfrm>
            <a:off x="2819520" y="533520"/>
            <a:ext cx="3257280" cy="1066320"/>
          </a:xfrm>
          <a:prstGeom prst="rect">
            <a:avLst/>
          </a:prstGeom>
        </p:spPr>
        <p:txBody>
          <a:bodyPr wrap="none" lIns="90000" tIns="45000" rIns="90000" bIns="45000" anchor="ctr" anchorCtr="1">
            <a:prstTxWarp prst="textDoubleWave1">
              <a:avLst>
                <a:gd name="adj1" fmla="val 6500"/>
                <a:gd name="adj2" fmla="val 0"/>
              </a:avLst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361">
                <a:ln w="0">
                  <a:noFill/>
                </a:ln>
                <a:solidFill>
                  <a:srgbClr val="33CCFF"/>
                </a:solidFill>
                <a:latin typeface="Impact"/>
              </a:rPr>
              <a:t>НЕ ДОПУСТИМОЕ</a:t>
            </a:r>
            <a:endParaRPr lang="ru-RU" sz="3600" b="0" strike="noStrike" spc="-1">
              <a:ln w="0">
                <a:noFill/>
              </a:ln>
              <a:solidFill>
                <a:srgbClr val="33CC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0" strike="noStrike" spc="-361">
                <a:ln w="0">
                  <a:noFill/>
                </a:ln>
                <a:solidFill>
                  <a:srgbClr val="33CCFF"/>
                </a:solidFill>
                <a:latin typeface="Impact"/>
              </a:rPr>
              <a:t>ПОВЕДЕНИЕ НА ЛЬДУ</a:t>
            </a:r>
            <a:endParaRPr lang="ru-RU" sz="3600" b="0" strike="noStrike" spc="-1">
              <a:ln w="0">
                <a:noFill/>
              </a:ln>
              <a:solidFill>
                <a:srgbClr val="33CCFF"/>
              </a:solidFill>
              <a:latin typeface="Arial"/>
            </a:endParaRPr>
          </a:p>
        </p:txBody>
      </p:sp>
      <p:sp>
        <p:nvSpPr>
          <p:cNvPr id="167" name="Freeform 9"/>
          <p:cNvSpPr/>
          <p:nvPr/>
        </p:nvSpPr>
        <p:spPr>
          <a:xfrm>
            <a:off x="9360" y="4834080"/>
            <a:ext cx="2071440" cy="661680"/>
          </a:xfrm>
          <a:custGeom>
            <a:avLst/>
            <a:gdLst>
              <a:gd name="textAreaLeft" fmla="*/ 0 w 2071440"/>
              <a:gd name="textAreaRight" fmla="*/ 2071800 w 2071440"/>
              <a:gd name="textAreaTop" fmla="*/ 0 h 661680"/>
              <a:gd name="textAreaBottom" fmla="*/ 662040 h 661680"/>
            </a:gdLst>
            <a:ahLst/>
            <a:cxnLst/>
            <a:rect l="textAreaLeft" t="textAreaTop" r="textAreaRight" b="textAreaBottom"/>
            <a:pathLst>
              <a:path w="1305" h="417">
                <a:moveTo>
                  <a:pt x="0" y="417"/>
                </a:moveTo>
                <a:cubicBezTo>
                  <a:pt x="33" y="412"/>
                  <a:pt x="33" y="417"/>
                  <a:pt x="55" y="399"/>
                </a:cubicBezTo>
                <a:cubicBezTo>
                  <a:pt x="64" y="392"/>
                  <a:pt x="107" y="351"/>
                  <a:pt x="117" y="350"/>
                </a:cubicBezTo>
                <a:cubicBezTo>
                  <a:pt x="157" y="345"/>
                  <a:pt x="198" y="346"/>
                  <a:pt x="239" y="344"/>
                </a:cubicBezTo>
                <a:cubicBezTo>
                  <a:pt x="267" y="324"/>
                  <a:pt x="250" y="333"/>
                  <a:pt x="294" y="319"/>
                </a:cubicBezTo>
                <a:cubicBezTo>
                  <a:pt x="300" y="317"/>
                  <a:pt x="313" y="313"/>
                  <a:pt x="313" y="313"/>
                </a:cubicBezTo>
                <a:cubicBezTo>
                  <a:pt x="357" y="328"/>
                  <a:pt x="337" y="328"/>
                  <a:pt x="374" y="319"/>
                </a:cubicBezTo>
                <a:cubicBezTo>
                  <a:pt x="431" y="262"/>
                  <a:pt x="520" y="273"/>
                  <a:pt x="595" y="270"/>
                </a:cubicBezTo>
                <a:cubicBezTo>
                  <a:pt x="623" y="251"/>
                  <a:pt x="646" y="218"/>
                  <a:pt x="680" y="209"/>
                </a:cubicBezTo>
                <a:cubicBezTo>
                  <a:pt x="704" y="203"/>
                  <a:pt x="730" y="204"/>
                  <a:pt x="754" y="197"/>
                </a:cubicBezTo>
                <a:cubicBezTo>
                  <a:pt x="762" y="195"/>
                  <a:pt x="770" y="192"/>
                  <a:pt x="778" y="190"/>
                </a:cubicBezTo>
                <a:cubicBezTo>
                  <a:pt x="811" y="169"/>
                  <a:pt x="848" y="157"/>
                  <a:pt x="883" y="141"/>
                </a:cubicBezTo>
                <a:cubicBezTo>
                  <a:pt x="891" y="137"/>
                  <a:pt x="899" y="132"/>
                  <a:pt x="907" y="129"/>
                </a:cubicBezTo>
                <a:cubicBezTo>
                  <a:pt x="919" y="124"/>
                  <a:pt x="944" y="117"/>
                  <a:pt x="944" y="117"/>
                </a:cubicBezTo>
                <a:cubicBezTo>
                  <a:pt x="978" y="94"/>
                  <a:pt x="986" y="89"/>
                  <a:pt x="1023" y="80"/>
                </a:cubicBezTo>
                <a:cubicBezTo>
                  <a:pt x="1061" y="45"/>
                  <a:pt x="1123" y="52"/>
                  <a:pt x="1171" y="43"/>
                </a:cubicBezTo>
                <a:cubicBezTo>
                  <a:pt x="1203" y="22"/>
                  <a:pt x="1232" y="18"/>
                  <a:pt x="1269" y="13"/>
                </a:cubicBezTo>
                <a:cubicBezTo>
                  <a:pt x="1275" y="11"/>
                  <a:pt x="1281" y="9"/>
                  <a:pt x="1287" y="7"/>
                </a:cubicBezTo>
                <a:cubicBezTo>
                  <a:pt x="1293" y="5"/>
                  <a:pt x="1305" y="0"/>
                  <a:pt x="1305" y="0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Freeform 10"/>
          <p:cNvSpPr/>
          <p:nvPr/>
        </p:nvSpPr>
        <p:spPr>
          <a:xfrm>
            <a:off x="3424320" y="3794040"/>
            <a:ext cx="2509560" cy="641160"/>
          </a:xfrm>
          <a:custGeom>
            <a:avLst/>
            <a:gdLst>
              <a:gd name="textAreaLeft" fmla="*/ 0 w 2509560"/>
              <a:gd name="textAreaRight" fmla="*/ 2509920 w 2509560"/>
              <a:gd name="textAreaTop" fmla="*/ 0 h 641160"/>
              <a:gd name="textAreaBottom" fmla="*/ 641520 h 641160"/>
            </a:gdLst>
            <a:ahLst/>
            <a:cxnLst/>
            <a:rect l="textAreaLeft" t="textAreaTop" r="textAreaRight" b="textAreaBottom"/>
            <a:pathLst>
              <a:path w="1581" h="404">
                <a:moveTo>
                  <a:pt x="0" y="404"/>
                </a:moveTo>
                <a:cubicBezTo>
                  <a:pt x="20" y="397"/>
                  <a:pt x="35" y="387"/>
                  <a:pt x="55" y="380"/>
                </a:cubicBezTo>
                <a:cubicBezTo>
                  <a:pt x="87" y="346"/>
                  <a:pt x="54" y="375"/>
                  <a:pt x="147" y="361"/>
                </a:cubicBezTo>
                <a:cubicBezTo>
                  <a:pt x="160" y="359"/>
                  <a:pt x="184" y="349"/>
                  <a:pt x="184" y="349"/>
                </a:cubicBezTo>
                <a:cubicBezTo>
                  <a:pt x="210" y="310"/>
                  <a:pt x="243" y="322"/>
                  <a:pt x="294" y="318"/>
                </a:cubicBezTo>
                <a:cubicBezTo>
                  <a:pt x="330" y="304"/>
                  <a:pt x="332" y="292"/>
                  <a:pt x="361" y="276"/>
                </a:cubicBezTo>
                <a:cubicBezTo>
                  <a:pt x="395" y="257"/>
                  <a:pt x="441" y="256"/>
                  <a:pt x="478" y="251"/>
                </a:cubicBezTo>
                <a:cubicBezTo>
                  <a:pt x="563" y="194"/>
                  <a:pt x="675" y="251"/>
                  <a:pt x="772" y="227"/>
                </a:cubicBezTo>
                <a:cubicBezTo>
                  <a:pt x="783" y="219"/>
                  <a:pt x="798" y="216"/>
                  <a:pt x="809" y="208"/>
                </a:cubicBezTo>
                <a:cubicBezTo>
                  <a:pt x="840" y="185"/>
                  <a:pt x="870" y="144"/>
                  <a:pt x="913" y="141"/>
                </a:cubicBezTo>
                <a:cubicBezTo>
                  <a:pt x="966" y="137"/>
                  <a:pt x="1019" y="137"/>
                  <a:pt x="1072" y="135"/>
                </a:cubicBezTo>
                <a:cubicBezTo>
                  <a:pt x="1088" y="129"/>
                  <a:pt x="1106" y="129"/>
                  <a:pt x="1121" y="122"/>
                </a:cubicBezTo>
                <a:cubicBezTo>
                  <a:pt x="1134" y="116"/>
                  <a:pt x="1144" y="101"/>
                  <a:pt x="1158" y="98"/>
                </a:cubicBezTo>
                <a:cubicBezTo>
                  <a:pt x="1216" y="87"/>
                  <a:pt x="1272" y="70"/>
                  <a:pt x="1330" y="61"/>
                </a:cubicBezTo>
                <a:cubicBezTo>
                  <a:pt x="1358" y="52"/>
                  <a:pt x="1387" y="46"/>
                  <a:pt x="1415" y="37"/>
                </a:cubicBezTo>
                <a:cubicBezTo>
                  <a:pt x="1468" y="0"/>
                  <a:pt x="1518" y="0"/>
                  <a:pt x="1581" y="0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Freeform 11"/>
          <p:cNvSpPr/>
          <p:nvPr/>
        </p:nvSpPr>
        <p:spPr>
          <a:xfrm>
            <a:off x="6653160" y="2714760"/>
            <a:ext cx="2480760" cy="864720"/>
          </a:xfrm>
          <a:custGeom>
            <a:avLst/>
            <a:gdLst>
              <a:gd name="textAreaLeft" fmla="*/ 0 w 2480760"/>
              <a:gd name="textAreaRight" fmla="*/ 2481120 w 2480760"/>
              <a:gd name="textAreaTop" fmla="*/ 0 h 864720"/>
              <a:gd name="textAreaBottom" fmla="*/ 865080 h 864720"/>
            </a:gdLst>
            <a:ahLst/>
            <a:cxnLst/>
            <a:rect l="textAreaLeft" t="textAreaTop" r="textAreaRight" b="textAreaBottom"/>
            <a:pathLst>
              <a:path w="1563" h="545">
                <a:moveTo>
                  <a:pt x="0" y="545"/>
                </a:moveTo>
                <a:cubicBezTo>
                  <a:pt x="25" y="529"/>
                  <a:pt x="54" y="523"/>
                  <a:pt x="80" y="508"/>
                </a:cubicBezTo>
                <a:cubicBezTo>
                  <a:pt x="114" y="489"/>
                  <a:pt x="125" y="466"/>
                  <a:pt x="166" y="453"/>
                </a:cubicBezTo>
                <a:cubicBezTo>
                  <a:pt x="202" y="429"/>
                  <a:pt x="294" y="429"/>
                  <a:pt x="294" y="429"/>
                </a:cubicBezTo>
                <a:cubicBezTo>
                  <a:pt x="332" y="415"/>
                  <a:pt x="371" y="405"/>
                  <a:pt x="411" y="398"/>
                </a:cubicBezTo>
                <a:cubicBezTo>
                  <a:pt x="438" y="389"/>
                  <a:pt x="457" y="370"/>
                  <a:pt x="484" y="361"/>
                </a:cubicBezTo>
                <a:cubicBezTo>
                  <a:pt x="515" y="332"/>
                  <a:pt x="554" y="335"/>
                  <a:pt x="595" y="331"/>
                </a:cubicBezTo>
                <a:cubicBezTo>
                  <a:pt x="642" y="313"/>
                  <a:pt x="693" y="298"/>
                  <a:pt x="742" y="288"/>
                </a:cubicBezTo>
                <a:cubicBezTo>
                  <a:pt x="764" y="283"/>
                  <a:pt x="788" y="283"/>
                  <a:pt x="809" y="275"/>
                </a:cubicBezTo>
                <a:cubicBezTo>
                  <a:pt x="844" y="262"/>
                  <a:pt x="870" y="256"/>
                  <a:pt x="907" y="251"/>
                </a:cubicBezTo>
                <a:cubicBezTo>
                  <a:pt x="935" y="242"/>
                  <a:pt x="1001" y="198"/>
                  <a:pt x="1030" y="196"/>
                </a:cubicBezTo>
                <a:cubicBezTo>
                  <a:pt x="1073" y="193"/>
                  <a:pt x="1115" y="192"/>
                  <a:pt x="1158" y="190"/>
                </a:cubicBezTo>
                <a:cubicBezTo>
                  <a:pt x="1193" y="182"/>
                  <a:pt x="1229" y="181"/>
                  <a:pt x="1263" y="171"/>
                </a:cubicBezTo>
                <a:cubicBezTo>
                  <a:pt x="1291" y="163"/>
                  <a:pt x="1302" y="131"/>
                  <a:pt x="1330" y="122"/>
                </a:cubicBezTo>
                <a:cubicBezTo>
                  <a:pt x="1371" y="82"/>
                  <a:pt x="1347" y="94"/>
                  <a:pt x="1404" y="85"/>
                </a:cubicBezTo>
                <a:cubicBezTo>
                  <a:pt x="1416" y="73"/>
                  <a:pt x="1444" y="21"/>
                  <a:pt x="1453" y="18"/>
                </a:cubicBezTo>
                <a:cubicBezTo>
                  <a:pt x="1487" y="6"/>
                  <a:pt x="1538" y="25"/>
                  <a:pt x="1563" y="0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Line 13"/>
          <p:cNvSpPr/>
          <p:nvPr/>
        </p:nvSpPr>
        <p:spPr>
          <a:xfrm>
            <a:off x="457200" y="3886200"/>
            <a:ext cx="304560" cy="685800"/>
          </a:xfrm>
          <a:prstGeom prst="line">
            <a:avLst/>
          </a:prstGeom>
          <a:ln w="50800">
            <a:solidFill>
              <a:srgbClr val="FF000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Line 14"/>
          <p:cNvSpPr/>
          <p:nvPr/>
        </p:nvSpPr>
        <p:spPr>
          <a:xfrm>
            <a:off x="7391160" y="1981080"/>
            <a:ext cx="304920" cy="685800"/>
          </a:xfrm>
          <a:prstGeom prst="line">
            <a:avLst/>
          </a:prstGeom>
          <a:ln w="50800">
            <a:solidFill>
              <a:srgbClr val="FF000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Line 15"/>
          <p:cNvSpPr/>
          <p:nvPr/>
        </p:nvSpPr>
        <p:spPr>
          <a:xfrm>
            <a:off x="4419360" y="2743200"/>
            <a:ext cx="304920" cy="685800"/>
          </a:xfrm>
          <a:prstGeom prst="line">
            <a:avLst/>
          </a:prstGeom>
          <a:ln w="50800">
            <a:solidFill>
              <a:srgbClr val="FF000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06 -3.62248E-006 L 0.025 0.06662 E">
                                      <p:cBhvr>
                                        <p:cTn id="18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06 7.84178E-007 L 0.04167 0.07772 E">
                                      <p:cBhvr>
                                        <p:cTn id="20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0555 L -0.00833 0.07217 E">
                                      <p:cBhvr>
                                        <p:cTn id="22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4" descr="1454998869_2"/>
          <p:cNvPicPr/>
          <p:nvPr/>
        </p:nvPicPr>
        <p:blipFill>
          <a:blip r:embed="rId2">
            <a:alphaModFix amt="60000"/>
          </a:blip>
          <a:stretch/>
        </p:blipFill>
        <p:spPr>
          <a:xfrm>
            <a:off x="0" y="-304920"/>
            <a:ext cx="9143640" cy="6933960"/>
          </a:xfrm>
          <a:prstGeom prst="rect">
            <a:avLst/>
          </a:prstGeom>
          <a:ln w="34925">
            <a:solidFill>
              <a:srgbClr val="33CCCC"/>
            </a:solidFill>
            <a:miter/>
          </a:ln>
        </p:spPr>
      </p:pic>
      <p:sp>
        <p:nvSpPr>
          <p:cNvPr id="174" name="WordArt 5"/>
          <p:cNvSpPr txBox="1"/>
          <p:nvPr/>
        </p:nvSpPr>
        <p:spPr>
          <a:xfrm>
            <a:off x="1828800" y="4114800"/>
            <a:ext cx="2952360" cy="685440"/>
          </a:xfrm>
          <a:prstGeom prst="rect">
            <a:avLst/>
          </a:prstGeom>
        </p:spPr>
        <p:txBody>
          <a:bodyPr wrap="none" lIns="90000" tIns="45000" rIns="90000" bIns="45000" anchor="ctr" anchorCtr="1">
            <a:prstTxWarp prst="textDoubleWave1">
              <a:avLst>
                <a:gd name="adj1" fmla="val 6500"/>
                <a:gd name="adj2" fmla="val 0"/>
              </a:avLst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361">
                <a:ln w="0">
                  <a:noFill/>
                </a:ln>
                <a:solidFill>
                  <a:srgbClr val="33CCFF"/>
                </a:solidFill>
                <a:latin typeface="Impact"/>
              </a:rPr>
              <a:t>НЕ ДОПУСТИМОЕ</a:t>
            </a:r>
            <a:endParaRPr lang="ru-RU" sz="3600" b="0" strike="noStrike" spc="-1">
              <a:ln w="0">
                <a:noFill/>
              </a:ln>
              <a:solidFill>
                <a:srgbClr val="33CC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0" strike="noStrike" spc="-361">
                <a:ln w="0">
                  <a:noFill/>
                </a:ln>
                <a:solidFill>
                  <a:srgbClr val="33CCFF"/>
                </a:solidFill>
                <a:latin typeface="Impact"/>
              </a:rPr>
              <a:t>ПОВЕДЕНИЕ НА ЛЬДУ</a:t>
            </a:r>
            <a:endParaRPr lang="ru-RU" sz="3600" b="0" strike="noStrike" spc="-1">
              <a:ln w="0">
                <a:noFill/>
              </a:ln>
              <a:solidFill>
                <a:srgbClr val="33CCFF"/>
              </a:solidFill>
              <a:latin typeface="Arial"/>
            </a:endParaRPr>
          </a:p>
        </p:txBody>
      </p:sp>
      <p:sp>
        <p:nvSpPr>
          <p:cNvPr id="175" name="AutoShape 15"/>
          <p:cNvSpPr/>
          <p:nvPr/>
        </p:nvSpPr>
        <p:spPr>
          <a:xfrm>
            <a:off x="914400" y="685800"/>
            <a:ext cx="7391160" cy="5181120"/>
          </a:xfrm>
          <a:prstGeom prst="irregularSeal2">
            <a:avLst/>
          </a:prstGeom>
          <a:solidFill>
            <a:schemeClr val="bg1">
              <a:alpha val="33000"/>
            </a:schemeClr>
          </a:solidFill>
          <a:ln w="9525">
            <a:noFill/>
          </a:ln>
          <a:scene3d>
            <a:camera prst="legacyObliqueTopRight">
              <a:rot lat="0" lon="19799999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5" descr="0-w589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77" name="WordArt 6"/>
          <p:cNvSpPr txBox="1"/>
          <p:nvPr/>
        </p:nvSpPr>
        <p:spPr>
          <a:xfrm>
            <a:off x="4572000" y="304920"/>
            <a:ext cx="3485880" cy="990360"/>
          </a:xfrm>
          <a:prstGeom prst="rect">
            <a:avLst/>
          </a:prstGeom>
        </p:spPr>
        <p:txBody>
          <a:bodyPr wrap="none" lIns="90000" tIns="45000" rIns="90000" bIns="45000" anchor="ctr" anchorCtr="1">
            <a:prstTxWarp prst="textDoubleWave1">
              <a:avLst>
                <a:gd name="adj1" fmla="val 6500"/>
                <a:gd name="adj2" fmla="val 0"/>
              </a:avLst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361">
                <a:ln w="0">
                  <a:noFill/>
                </a:ln>
                <a:solidFill>
                  <a:srgbClr val="33CCFF"/>
                </a:solidFill>
                <a:latin typeface="Impact"/>
              </a:rPr>
              <a:t>НЕ ДОПУСТИМОЕ</a:t>
            </a:r>
            <a:endParaRPr lang="ru-RU" sz="3600" b="0" strike="noStrike" spc="-1">
              <a:ln w="0">
                <a:noFill/>
              </a:ln>
              <a:solidFill>
                <a:srgbClr val="33CC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0" strike="noStrike" spc="-361">
                <a:ln w="0">
                  <a:noFill/>
                </a:ln>
                <a:solidFill>
                  <a:srgbClr val="33CCFF"/>
                </a:solidFill>
                <a:latin typeface="Impact"/>
              </a:rPr>
              <a:t>ПОВЕДЕНИЕ НА ЛЬДУ</a:t>
            </a:r>
            <a:endParaRPr lang="ru-RU" sz="3600" b="0" strike="noStrike" spc="-1">
              <a:ln w="0">
                <a:noFill/>
              </a:ln>
              <a:solidFill>
                <a:srgbClr val="33CC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WordArt 5"/>
          <p:cNvSpPr txBox="1"/>
          <p:nvPr/>
        </p:nvSpPr>
        <p:spPr>
          <a:xfrm>
            <a:off x="2590920" y="533520"/>
            <a:ext cx="3790440" cy="1314000"/>
          </a:xfrm>
          <a:prstGeom prst="rect">
            <a:avLst/>
          </a:prstGeom>
        </p:spPr>
        <p:txBody>
          <a:bodyPr wrap="none" lIns="90000" tIns="45000" rIns="90000" bIns="45000" anchor="ctr" anchorCtr="1">
            <a:prstTxWarp prst="textDoubleWave1">
              <a:avLst>
                <a:gd name="adj1" fmla="val 6500"/>
                <a:gd name="adj2" fmla="val 0"/>
              </a:avLst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361">
                <a:ln w="0">
                  <a:noFill/>
                </a:ln>
                <a:solidFill>
                  <a:srgbClr val="33CCFF"/>
                </a:solidFill>
                <a:latin typeface="Impact"/>
              </a:rPr>
              <a:t>НЕ ДОПУСТИМОЕ</a:t>
            </a:r>
            <a:endParaRPr lang="ru-RU" sz="3600" b="0" strike="noStrike" spc="-1">
              <a:ln w="0">
                <a:noFill/>
              </a:ln>
              <a:solidFill>
                <a:srgbClr val="33CC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0" strike="noStrike" spc="-361">
                <a:ln w="0">
                  <a:noFill/>
                </a:ln>
                <a:solidFill>
                  <a:srgbClr val="33CCFF"/>
                </a:solidFill>
                <a:latin typeface="Impact"/>
              </a:rPr>
              <a:t>ПОВЕДЕНИЕ НА ЛЬДУ</a:t>
            </a:r>
            <a:endParaRPr lang="ru-RU" sz="3600" b="0" strike="noStrike" spc="-1">
              <a:ln w="0">
                <a:noFill/>
              </a:ln>
              <a:solidFill>
                <a:srgbClr val="33CCFF"/>
              </a:solidFill>
              <a:latin typeface="Arial"/>
            </a:endParaRPr>
          </a:p>
        </p:txBody>
      </p:sp>
      <p:pic>
        <p:nvPicPr>
          <p:cNvPr id="179" name="Picture 4" descr="ПРЫГАЕТ ПО ЛЬДИНАМ"/>
          <p:cNvPicPr/>
          <p:nvPr/>
        </p:nvPicPr>
        <p:blipFill>
          <a:blip r:embed="rId2"/>
          <a:srcRect b="4319"/>
          <a:stretch/>
        </p:blipFill>
        <p:spPr>
          <a:xfrm>
            <a:off x="0" y="0"/>
            <a:ext cx="9143640" cy="6854400"/>
          </a:xfrm>
          <a:prstGeom prst="rect">
            <a:avLst/>
          </a:prstGeom>
          <a:ln w="0">
            <a:noFill/>
          </a:ln>
        </p:spPr>
      </p:pic>
      <p:sp>
        <p:nvSpPr>
          <p:cNvPr id="180" name="AutoShape 6"/>
          <p:cNvSpPr/>
          <p:nvPr/>
        </p:nvSpPr>
        <p:spPr>
          <a:xfrm>
            <a:off x="0" y="228600"/>
            <a:ext cx="9143640" cy="6629040"/>
          </a:xfrm>
          <a:prstGeom prst="irregularSeal1">
            <a:avLst/>
          </a:prstGeom>
          <a:solidFill>
            <a:schemeClr val="bg1">
              <a:alpha val="30000"/>
            </a:schemeClr>
          </a:solidFill>
          <a:ln w="9525">
            <a:noFill/>
          </a:ln>
          <a:scene3d>
            <a:camera prst="legacyObliqueTopRight">
              <a:rot lat="20099999" lon="21299999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WordArt 7"/>
          <p:cNvSpPr txBox="1"/>
          <p:nvPr/>
        </p:nvSpPr>
        <p:spPr>
          <a:xfrm>
            <a:off x="2819520" y="533520"/>
            <a:ext cx="3257280" cy="1066320"/>
          </a:xfrm>
          <a:prstGeom prst="rect">
            <a:avLst/>
          </a:prstGeom>
        </p:spPr>
        <p:txBody>
          <a:bodyPr wrap="none" lIns="90000" tIns="45000" rIns="90000" bIns="45000" anchor="ctr" anchorCtr="1">
            <a:prstTxWarp prst="textDoubleWave1">
              <a:avLst>
                <a:gd name="adj1" fmla="val 6500"/>
                <a:gd name="adj2" fmla="val 0"/>
              </a:avLst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361">
                <a:ln w="0">
                  <a:noFill/>
                </a:ln>
                <a:solidFill>
                  <a:srgbClr val="33CCFF"/>
                </a:solidFill>
                <a:latin typeface="Impact"/>
              </a:rPr>
              <a:t>НЕ ДОПУСТИМОЕ</a:t>
            </a:r>
            <a:endParaRPr lang="ru-RU" sz="3600" b="0" strike="noStrike" spc="-1">
              <a:ln w="0">
                <a:noFill/>
              </a:ln>
              <a:solidFill>
                <a:srgbClr val="33CC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0" strike="noStrike" spc="-361">
                <a:ln w="0">
                  <a:noFill/>
                </a:ln>
                <a:solidFill>
                  <a:srgbClr val="33CCFF"/>
                </a:solidFill>
                <a:latin typeface="Impact"/>
              </a:rPr>
              <a:t>ПОВЕДЕНИЕ НА ЛЬДУ</a:t>
            </a:r>
            <a:endParaRPr lang="ru-RU" sz="3600" b="0" strike="noStrike" spc="-1">
              <a:ln w="0">
                <a:noFill/>
              </a:ln>
              <a:solidFill>
                <a:srgbClr val="33CC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2" descr="2"/>
          <p:cNvPicPr/>
          <p:nvPr/>
        </p:nvPicPr>
        <p:blipFill>
          <a:blip r:embed="rId2"/>
          <a:srcRect l="21041" t="7651" r="10472" b="765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83" name="AutoShape 3"/>
          <p:cNvSpPr/>
          <p:nvPr/>
        </p:nvSpPr>
        <p:spPr>
          <a:xfrm>
            <a:off x="3657600" y="0"/>
            <a:ext cx="5486040" cy="3885840"/>
          </a:xfrm>
          <a:prstGeom prst="irregularSeal1">
            <a:avLst/>
          </a:prstGeom>
          <a:solidFill>
            <a:schemeClr val="bg1">
              <a:alpha val="50000"/>
            </a:schemeClr>
          </a:solidFill>
          <a:ln w="9525">
            <a:noFill/>
          </a:ln>
          <a:scene3d>
            <a:camera prst="legacyObliqueTopRight">
              <a:rot lat="212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</a:rPr>
              <a:t>НЕ СОБЛЮДЕНИЕ ПРАВИЛ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</a:rPr>
              <a:t>ПОВЕДЕНИЯ НА ЛЬДУ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</a:rPr>
              <a:t>ПРИВОДИТ К ТРАГЕДИИ !!!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500" autoRev="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utoRev="1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500" autoRev="1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7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500" autoRev="1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utoRev="1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500" autoRev="1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500" autoRev="1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Effect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7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500" autoRev="1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500" autoRev="1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500" autoRev="1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500" autoRev="1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5" descr="bk_info_orig_24577"/>
          <p:cNvPicPr/>
          <p:nvPr/>
        </p:nvPicPr>
        <p:blipFill>
          <a:blip r:embed="rId2"/>
          <a:srcRect r="909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85" name="Picture 7" descr="000037"/>
          <p:cNvPicPr/>
          <p:nvPr/>
        </p:nvPicPr>
        <p:blipFill>
          <a:blip r:embed="rId3"/>
          <a:srcRect r="24789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9" descr="f27721"/>
          <p:cNvPicPr/>
          <p:nvPr/>
        </p:nvPicPr>
        <p:blipFill>
          <a:blip r:embed="rId4"/>
          <a:srcRect t="3227" r="20659" b="3227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87" name="Picture 11" descr="hqdefault"/>
          <p:cNvPicPr/>
          <p:nvPr/>
        </p:nvPicPr>
        <p:blipFill>
          <a:blip r:embed="rId5"/>
          <a:srcRect t="12220" r="10740" b="1222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88" name="AutoShape 12"/>
          <p:cNvSpPr/>
          <p:nvPr/>
        </p:nvSpPr>
        <p:spPr>
          <a:xfrm>
            <a:off x="0" y="0"/>
            <a:ext cx="5486040" cy="3885840"/>
          </a:xfrm>
          <a:prstGeom prst="irregularSeal1">
            <a:avLst/>
          </a:prstGeom>
          <a:solidFill>
            <a:schemeClr val="bg1">
              <a:alpha val="50000"/>
            </a:schemeClr>
          </a:solidFill>
          <a:ln w="9525">
            <a:noFill/>
          </a:ln>
          <a:scene3d>
            <a:camera prst="legacyObliqueTopRight">
              <a:rot lat="212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НЕ СОБЛЮДЕНИЕ ПРАВИЛ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ПОВЕДЕНИЯ НА ЛЬДУ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ПРИВОДИТ К ТРАГЕДИИ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7" presetClass="emph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Effect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3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3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Effect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3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3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5" descr="wallpaper-27229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31" name="Freeform 14"/>
          <p:cNvSpPr/>
          <p:nvPr/>
        </p:nvSpPr>
        <p:spPr>
          <a:xfrm>
            <a:off x="3514680" y="4516560"/>
            <a:ext cx="595080" cy="2309400"/>
          </a:xfrm>
          <a:custGeom>
            <a:avLst/>
            <a:gdLst>
              <a:gd name="textAreaLeft" fmla="*/ 0 w 595080"/>
              <a:gd name="textAreaRight" fmla="*/ 595440 w 595080"/>
              <a:gd name="textAreaTop" fmla="*/ 0 h 2309400"/>
              <a:gd name="textAreaBottom" fmla="*/ 2309760 h 2309400"/>
            </a:gdLst>
            <a:ahLst/>
            <a:cxnLst/>
            <a:rect l="textAreaLeft" t="textAreaTop" r="textAreaRight" b="textAreaBottom"/>
            <a:pathLst>
              <a:path w="375" h="1455">
                <a:moveTo>
                  <a:pt x="347" y="1437"/>
                </a:moveTo>
                <a:cubicBezTo>
                  <a:pt x="354" y="1442"/>
                  <a:pt x="360" y="1455"/>
                  <a:pt x="368" y="1451"/>
                </a:cubicBezTo>
                <a:cubicBezTo>
                  <a:pt x="375" y="1448"/>
                  <a:pt x="366" y="1436"/>
                  <a:pt x="361" y="1430"/>
                </a:cubicBezTo>
                <a:cubicBezTo>
                  <a:pt x="345" y="1410"/>
                  <a:pt x="333" y="1409"/>
                  <a:pt x="312" y="1402"/>
                </a:cubicBezTo>
                <a:cubicBezTo>
                  <a:pt x="243" y="1411"/>
                  <a:pt x="243" y="1419"/>
                  <a:pt x="277" y="1367"/>
                </a:cubicBezTo>
                <a:cubicBezTo>
                  <a:pt x="253" y="1297"/>
                  <a:pt x="293" y="1399"/>
                  <a:pt x="250" y="1333"/>
                </a:cubicBezTo>
                <a:cubicBezTo>
                  <a:pt x="245" y="1325"/>
                  <a:pt x="247" y="1314"/>
                  <a:pt x="243" y="1305"/>
                </a:cubicBezTo>
                <a:cubicBezTo>
                  <a:pt x="240" y="1297"/>
                  <a:pt x="234" y="1291"/>
                  <a:pt x="229" y="1284"/>
                </a:cubicBezTo>
                <a:cubicBezTo>
                  <a:pt x="210" y="1189"/>
                  <a:pt x="205" y="1081"/>
                  <a:pt x="229" y="986"/>
                </a:cubicBezTo>
                <a:cubicBezTo>
                  <a:pt x="227" y="956"/>
                  <a:pt x="232" y="924"/>
                  <a:pt x="222" y="896"/>
                </a:cubicBezTo>
                <a:cubicBezTo>
                  <a:pt x="219" y="887"/>
                  <a:pt x="202" y="894"/>
                  <a:pt x="194" y="889"/>
                </a:cubicBezTo>
                <a:cubicBezTo>
                  <a:pt x="174" y="876"/>
                  <a:pt x="184" y="864"/>
                  <a:pt x="173" y="847"/>
                </a:cubicBezTo>
                <a:cubicBezTo>
                  <a:pt x="159" y="825"/>
                  <a:pt x="129" y="809"/>
                  <a:pt x="111" y="791"/>
                </a:cubicBezTo>
                <a:cubicBezTo>
                  <a:pt x="110" y="788"/>
                  <a:pt x="101" y="748"/>
                  <a:pt x="97" y="743"/>
                </a:cubicBezTo>
                <a:cubicBezTo>
                  <a:pt x="92" y="735"/>
                  <a:pt x="82" y="730"/>
                  <a:pt x="76" y="722"/>
                </a:cubicBezTo>
                <a:cubicBezTo>
                  <a:pt x="70" y="714"/>
                  <a:pt x="67" y="703"/>
                  <a:pt x="62" y="694"/>
                </a:cubicBezTo>
                <a:cubicBezTo>
                  <a:pt x="56" y="655"/>
                  <a:pt x="56" y="622"/>
                  <a:pt x="34" y="590"/>
                </a:cubicBezTo>
                <a:cubicBezTo>
                  <a:pt x="22" y="547"/>
                  <a:pt x="8" y="536"/>
                  <a:pt x="0" y="486"/>
                </a:cubicBezTo>
                <a:cubicBezTo>
                  <a:pt x="25" y="469"/>
                  <a:pt x="54" y="441"/>
                  <a:pt x="83" y="431"/>
                </a:cubicBezTo>
                <a:cubicBezTo>
                  <a:pt x="112" y="409"/>
                  <a:pt x="142" y="392"/>
                  <a:pt x="173" y="375"/>
                </a:cubicBezTo>
                <a:cubicBezTo>
                  <a:pt x="188" y="367"/>
                  <a:pt x="215" y="347"/>
                  <a:pt x="215" y="347"/>
                </a:cubicBezTo>
                <a:cubicBezTo>
                  <a:pt x="262" y="356"/>
                  <a:pt x="268" y="364"/>
                  <a:pt x="291" y="320"/>
                </a:cubicBezTo>
                <a:cubicBezTo>
                  <a:pt x="286" y="302"/>
                  <a:pt x="279" y="250"/>
                  <a:pt x="270" y="236"/>
                </a:cubicBezTo>
                <a:cubicBezTo>
                  <a:pt x="265" y="228"/>
                  <a:pt x="196" y="222"/>
                  <a:pt x="194" y="222"/>
                </a:cubicBezTo>
                <a:cubicBezTo>
                  <a:pt x="168" y="197"/>
                  <a:pt x="141" y="187"/>
                  <a:pt x="111" y="167"/>
                </a:cubicBezTo>
                <a:cubicBezTo>
                  <a:pt x="99" y="130"/>
                  <a:pt x="116" y="110"/>
                  <a:pt x="152" y="97"/>
                </a:cubicBezTo>
                <a:cubicBezTo>
                  <a:pt x="150" y="90"/>
                  <a:pt x="152" y="81"/>
                  <a:pt x="146" y="77"/>
                </a:cubicBezTo>
                <a:cubicBezTo>
                  <a:pt x="126" y="63"/>
                  <a:pt x="80" y="55"/>
                  <a:pt x="55" y="49"/>
                </a:cubicBezTo>
                <a:cubicBezTo>
                  <a:pt x="27" y="5"/>
                  <a:pt x="28" y="24"/>
                  <a:pt x="28" y="0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Freeform 15"/>
          <p:cNvSpPr/>
          <p:nvPr/>
        </p:nvSpPr>
        <p:spPr>
          <a:xfrm>
            <a:off x="3954600" y="3855960"/>
            <a:ext cx="5167080" cy="1952280"/>
          </a:xfrm>
          <a:custGeom>
            <a:avLst/>
            <a:gdLst>
              <a:gd name="textAreaLeft" fmla="*/ 0 w 5167080"/>
              <a:gd name="textAreaRight" fmla="*/ 5167440 w 5167080"/>
              <a:gd name="textAreaTop" fmla="*/ 0 h 1952280"/>
              <a:gd name="textAreaBottom" fmla="*/ 1952640 h 1952280"/>
            </a:gdLst>
            <a:ahLst/>
            <a:cxnLst/>
            <a:rect l="textAreaLeft" t="textAreaTop" r="textAreaRight" b="textAreaBottom"/>
            <a:pathLst>
              <a:path w="3255" h="1230">
                <a:moveTo>
                  <a:pt x="0" y="0"/>
                </a:moveTo>
                <a:cubicBezTo>
                  <a:pt x="7" y="7"/>
                  <a:pt x="16" y="12"/>
                  <a:pt x="21" y="21"/>
                </a:cubicBezTo>
                <a:cubicBezTo>
                  <a:pt x="34" y="43"/>
                  <a:pt x="27" y="72"/>
                  <a:pt x="49" y="90"/>
                </a:cubicBezTo>
                <a:cubicBezTo>
                  <a:pt x="61" y="100"/>
                  <a:pt x="78" y="102"/>
                  <a:pt x="91" y="111"/>
                </a:cubicBezTo>
                <a:cubicBezTo>
                  <a:pt x="103" y="146"/>
                  <a:pt x="84" y="173"/>
                  <a:pt x="125" y="146"/>
                </a:cubicBezTo>
                <a:cubicBezTo>
                  <a:pt x="153" y="153"/>
                  <a:pt x="196" y="146"/>
                  <a:pt x="153" y="173"/>
                </a:cubicBezTo>
                <a:cubicBezTo>
                  <a:pt x="148" y="180"/>
                  <a:pt x="135" y="186"/>
                  <a:pt x="139" y="194"/>
                </a:cubicBezTo>
                <a:cubicBezTo>
                  <a:pt x="143" y="203"/>
                  <a:pt x="159" y="196"/>
                  <a:pt x="167" y="201"/>
                </a:cubicBezTo>
                <a:cubicBezTo>
                  <a:pt x="180" y="210"/>
                  <a:pt x="174" y="237"/>
                  <a:pt x="188" y="243"/>
                </a:cubicBezTo>
                <a:cubicBezTo>
                  <a:pt x="205" y="251"/>
                  <a:pt x="225" y="248"/>
                  <a:pt x="243" y="250"/>
                </a:cubicBezTo>
                <a:cubicBezTo>
                  <a:pt x="275" y="298"/>
                  <a:pt x="398" y="321"/>
                  <a:pt x="451" y="326"/>
                </a:cubicBezTo>
                <a:cubicBezTo>
                  <a:pt x="513" y="367"/>
                  <a:pt x="601" y="360"/>
                  <a:pt x="674" y="368"/>
                </a:cubicBezTo>
                <a:cubicBezTo>
                  <a:pt x="716" y="379"/>
                  <a:pt x="755" y="384"/>
                  <a:pt x="798" y="389"/>
                </a:cubicBezTo>
                <a:cubicBezTo>
                  <a:pt x="845" y="402"/>
                  <a:pt x="866" y="404"/>
                  <a:pt x="923" y="409"/>
                </a:cubicBezTo>
                <a:cubicBezTo>
                  <a:pt x="1029" y="480"/>
                  <a:pt x="1233" y="460"/>
                  <a:pt x="1354" y="465"/>
                </a:cubicBezTo>
                <a:cubicBezTo>
                  <a:pt x="1387" y="476"/>
                  <a:pt x="1374" y="503"/>
                  <a:pt x="1347" y="507"/>
                </a:cubicBezTo>
                <a:cubicBezTo>
                  <a:pt x="1308" y="513"/>
                  <a:pt x="1268" y="511"/>
                  <a:pt x="1229" y="513"/>
                </a:cubicBezTo>
                <a:cubicBezTo>
                  <a:pt x="1220" y="515"/>
                  <a:pt x="1204" y="511"/>
                  <a:pt x="1201" y="520"/>
                </a:cubicBezTo>
                <a:cubicBezTo>
                  <a:pt x="1199" y="528"/>
                  <a:pt x="1218" y="574"/>
                  <a:pt x="1229" y="583"/>
                </a:cubicBezTo>
                <a:cubicBezTo>
                  <a:pt x="1264" y="611"/>
                  <a:pt x="1317" y="598"/>
                  <a:pt x="1361" y="604"/>
                </a:cubicBezTo>
                <a:cubicBezTo>
                  <a:pt x="1389" y="608"/>
                  <a:pt x="1444" y="618"/>
                  <a:pt x="1444" y="618"/>
                </a:cubicBezTo>
                <a:cubicBezTo>
                  <a:pt x="1452" y="633"/>
                  <a:pt x="1462" y="686"/>
                  <a:pt x="1479" y="694"/>
                </a:cubicBezTo>
                <a:cubicBezTo>
                  <a:pt x="1521" y="713"/>
                  <a:pt x="1571" y="704"/>
                  <a:pt x="1617" y="708"/>
                </a:cubicBezTo>
                <a:cubicBezTo>
                  <a:pt x="1649" y="716"/>
                  <a:pt x="1681" y="739"/>
                  <a:pt x="1714" y="742"/>
                </a:cubicBezTo>
                <a:cubicBezTo>
                  <a:pt x="1742" y="744"/>
                  <a:pt x="1770" y="747"/>
                  <a:pt x="1798" y="749"/>
                </a:cubicBezTo>
                <a:cubicBezTo>
                  <a:pt x="1835" y="762"/>
                  <a:pt x="1872" y="772"/>
                  <a:pt x="1909" y="784"/>
                </a:cubicBezTo>
                <a:cubicBezTo>
                  <a:pt x="1887" y="798"/>
                  <a:pt x="1883" y="808"/>
                  <a:pt x="1853" y="791"/>
                </a:cubicBezTo>
                <a:cubicBezTo>
                  <a:pt x="1846" y="787"/>
                  <a:pt x="1833" y="776"/>
                  <a:pt x="1839" y="770"/>
                </a:cubicBezTo>
                <a:cubicBezTo>
                  <a:pt x="1845" y="764"/>
                  <a:pt x="1852" y="780"/>
                  <a:pt x="1860" y="784"/>
                </a:cubicBezTo>
                <a:cubicBezTo>
                  <a:pt x="1867" y="787"/>
                  <a:pt x="1874" y="789"/>
                  <a:pt x="1881" y="791"/>
                </a:cubicBezTo>
                <a:cubicBezTo>
                  <a:pt x="1924" y="802"/>
                  <a:pt x="1962" y="813"/>
                  <a:pt x="2006" y="819"/>
                </a:cubicBezTo>
                <a:cubicBezTo>
                  <a:pt x="2053" y="835"/>
                  <a:pt x="2085" y="869"/>
                  <a:pt x="2138" y="874"/>
                </a:cubicBezTo>
                <a:cubicBezTo>
                  <a:pt x="2180" y="878"/>
                  <a:pt x="2221" y="879"/>
                  <a:pt x="2263" y="881"/>
                </a:cubicBezTo>
                <a:cubicBezTo>
                  <a:pt x="2301" y="887"/>
                  <a:pt x="2330" y="903"/>
                  <a:pt x="2367" y="909"/>
                </a:cubicBezTo>
                <a:cubicBezTo>
                  <a:pt x="2418" y="918"/>
                  <a:pt x="2469" y="922"/>
                  <a:pt x="2520" y="930"/>
                </a:cubicBezTo>
                <a:cubicBezTo>
                  <a:pt x="2529" y="928"/>
                  <a:pt x="2539" y="918"/>
                  <a:pt x="2547" y="923"/>
                </a:cubicBezTo>
                <a:cubicBezTo>
                  <a:pt x="2555" y="928"/>
                  <a:pt x="2548" y="943"/>
                  <a:pt x="2554" y="951"/>
                </a:cubicBezTo>
                <a:cubicBezTo>
                  <a:pt x="2559" y="957"/>
                  <a:pt x="2568" y="957"/>
                  <a:pt x="2575" y="958"/>
                </a:cubicBezTo>
                <a:cubicBezTo>
                  <a:pt x="2607" y="962"/>
                  <a:pt x="2640" y="963"/>
                  <a:pt x="2672" y="965"/>
                </a:cubicBezTo>
                <a:cubicBezTo>
                  <a:pt x="2681" y="978"/>
                  <a:pt x="2683" y="994"/>
                  <a:pt x="2693" y="1006"/>
                </a:cubicBezTo>
                <a:cubicBezTo>
                  <a:pt x="2717" y="1036"/>
                  <a:pt x="2802" y="1031"/>
                  <a:pt x="2832" y="1034"/>
                </a:cubicBezTo>
                <a:cubicBezTo>
                  <a:pt x="2866" y="1059"/>
                  <a:pt x="2869" y="1080"/>
                  <a:pt x="2894" y="1117"/>
                </a:cubicBezTo>
                <a:cubicBezTo>
                  <a:pt x="2904" y="1132"/>
                  <a:pt x="2928" y="1134"/>
                  <a:pt x="2943" y="1138"/>
                </a:cubicBezTo>
                <a:cubicBezTo>
                  <a:pt x="2984" y="1150"/>
                  <a:pt x="3026" y="1153"/>
                  <a:pt x="3068" y="1159"/>
                </a:cubicBezTo>
                <a:cubicBezTo>
                  <a:pt x="3129" y="1199"/>
                  <a:pt x="3052" y="1144"/>
                  <a:pt x="3102" y="1194"/>
                </a:cubicBezTo>
                <a:cubicBezTo>
                  <a:pt x="3138" y="1230"/>
                  <a:pt x="3211" y="1221"/>
                  <a:pt x="3255" y="1221"/>
                </a:cubicBezTo>
              </a:path>
            </a:pathLst>
          </a:custGeom>
          <a:noFill/>
          <a:ln w="28575">
            <a:solidFill>
              <a:srgbClr val="C0C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10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5" descr="chto_delatt_esli_vy_provalilis_pod_led"/>
          <p:cNvPicPr/>
          <p:nvPr/>
        </p:nvPicPr>
        <p:blipFill>
          <a:blip r:embed="rId2"/>
          <a:srcRect t="5246" b="7222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90" name="Oval 6"/>
          <p:cNvSpPr/>
          <p:nvPr/>
        </p:nvSpPr>
        <p:spPr>
          <a:xfrm>
            <a:off x="0" y="4800600"/>
            <a:ext cx="3352320" cy="205704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noFill/>
          </a:ln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Oval 7"/>
          <p:cNvSpPr/>
          <p:nvPr/>
        </p:nvSpPr>
        <p:spPr>
          <a:xfrm>
            <a:off x="2362320" y="304920"/>
            <a:ext cx="4343040" cy="205704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noFill/>
          </a:ln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Oval 8"/>
          <p:cNvSpPr/>
          <p:nvPr/>
        </p:nvSpPr>
        <p:spPr>
          <a:xfrm>
            <a:off x="5791320" y="4876920"/>
            <a:ext cx="3352320" cy="198072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noFill/>
          </a:ln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autoRev="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7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autoRev="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24" dur="1000" autoRev="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Effect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Effect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7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autoRev="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0" autoRev="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35" dur="1000" autoRev="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autoRev="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5" descr="chto_delatt_esli_vy_provalilis_pod_led"/>
          <p:cNvPicPr/>
          <p:nvPr/>
        </p:nvPicPr>
        <p:blipFill>
          <a:blip r:embed="rId2"/>
          <a:srcRect t="28830" b="4777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94" name="Oval 6"/>
          <p:cNvSpPr/>
          <p:nvPr/>
        </p:nvSpPr>
        <p:spPr>
          <a:xfrm>
            <a:off x="1905120" y="152280"/>
            <a:ext cx="5562360" cy="144756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noFill/>
          </a:ln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Oval 7"/>
          <p:cNvSpPr/>
          <p:nvPr/>
        </p:nvSpPr>
        <p:spPr>
          <a:xfrm>
            <a:off x="0" y="4343400"/>
            <a:ext cx="2971440" cy="159984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noFill/>
          </a:ln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Effect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7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500" autoRev="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utoRev="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24" dur="1500" autoRev="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500" autoRev="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5" descr="chto_delatt_esli_vy_provalilis_pod_led"/>
          <p:cNvPicPr/>
          <p:nvPr/>
        </p:nvPicPr>
        <p:blipFill>
          <a:blip r:embed="rId2"/>
          <a:srcRect l="3334" t="51511" b="30512"/>
          <a:stretch/>
        </p:blipFill>
        <p:spPr>
          <a:xfrm>
            <a:off x="0" y="0"/>
            <a:ext cx="9295920" cy="6857640"/>
          </a:xfrm>
          <a:prstGeom prst="rect">
            <a:avLst/>
          </a:prstGeom>
          <a:ln w="0">
            <a:noFill/>
          </a:ln>
        </p:spPr>
      </p:pic>
      <p:sp>
        <p:nvSpPr>
          <p:cNvPr id="197" name="Rectangle 7"/>
          <p:cNvSpPr/>
          <p:nvPr/>
        </p:nvSpPr>
        <p:spPr>
          <a:xfrm>
            <a:off x="3200400" y="304920"/>
            <a:ext cx="5790960" cy="182844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  <a:scene3d>
            <a:camera prst="legacyObliqueTopRight">
              <a:rot lat="212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Rectangle 8"/>
          <p:cNvSpPr/>
          <p:nvPr/>
        </p:nvSpPr>
        <p:spPr>
          <a:xfrm>
            <a:off x="2514600" y="5410080"/>
            <a:ext cx="4038120" cy="10663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  <a:scene3d>
            <a:camera prst="legacyObliqueTopRight">
              <a:rot lat="212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500" autoRev="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0" autoRev="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13" dur="2500" autoRev="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0" autoRev="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Effect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7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0" autoRev="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0" autoRev="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24" dur="2500" autoRev="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0" autoRev="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2" descr="volgodonsk-media"/>
          <p:cNvPicPr/>
          <p:nvPr/>
        </p:nvPicPr>
        <p:blipFill>
          <a:blip r:embed="rId2"/>
          <a:srcRect t="15276"/>
          <a:stretch/>
        </p:blipFill>
        <p:spPr>
          <a:xfrm>
            <a:off x="0" y="0"/>
            <a:ext cx="9295920" cy="6857640"/>
          </a:xfrm>
          <a:prstGeom prst="rect">
            <a:avLst/>
          </a:prstGeom>
          <a:ln w="0">
            <a:noFill/>
          </a:ln>
        </p:spPr>
      </p:pic>
      <p:sp>
        <p:nvSpPr>
          <p:cNvPr id="200" name="Oval 4"/>
          <p:cNvSpPr/>
          <p:nvPr/>
        </p:nvSpPr>
        <p:spPr>
          <a:xfrm>
            <a:off x="6095880" y="3657600"/>
            <a:ext cx="2819160" cy="159984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noFill/>
          </a:ln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Согни ноги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Oval 5"/>
          <p:cNvSpPr/>
          <p:nvPr/>
        </p:nvSpPr>
        <p:spPr>
          <a:xfrm>
            <a:off x="152280" y="1981080"/>
            <a:ext cx="2819160" cy="159984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noFill/>
          </a:ln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Сбрось тяжелые вещи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Oval 6"/>
          <p:cNvSpPr/>
          <p:nvPr/>
        </p:nvSpPr>
        <p:spPr>
          <a:xfrm>
            <a:off x="0" y="3581280"/>
            <a:ext cx="2819160" cy="159984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noFill/>
          </a:ln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Держи голову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на поверхности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Oval 7"/>
          <p:cNvSpPr/>
          <p:nvPr/>
        </p:nvSpPr>
        <p:spPr>
          <a:xfrm>
            <a:off x="0" y="5257800"/>
            <a:ext cx="2819160" cy="159984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noFill/>
          </a:ln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Повернись в ту строну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от куда пришел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Oval 8"/>
          <p:cNvSpPr/>
          <p:nvPr/>
        </p:nvSpPr>
        <p:spPr>
          <a:xfrm>
            <a:off x="6095880" y="152280"/>
            <a:ext cx="2819160" cy="159984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noFill/>
          </a:ln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Обопрись на край льдины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Oval 9"/>
          <p:cNvSpPr/>
          <p:nvPr/>
        </p:nvSpPr>
        <p:spPr>
          <a:xfrm>
            <a:off x="6172200" y="1905120"/>
            <a:ext cx="2819160" cy="159984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noFill/>
          </a:ln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Широко расставь руки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Oval 10"/>
          <p:cNvSpPr/>
          <p:nvPr/>
        </p:nvSpPr>
        <p:spPr>
          <a:xfrm>
            <a:off x="152280" y="228600"/>
            <a:ext cx="2819160" cy="159984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noFill/>
          </a:ln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Не паникуй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Oval 11"/>
          <p:cNvSpPr/>
          <p:nvPr/>
        </p:nvSpPr>
        <p:spPr>
          <a:xfrm>
            <a:off x="6095880" y="5257800"/>
            <a:ext cx="2819160" cy="159984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noFill/>
          </a:ln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Откатись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подальше от края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Effect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7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500" autoRev="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utoRev="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24" dur="1500" autoRev="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500" autoRev="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Effect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Effect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7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500" autoRev="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animClr clrSpc="rgb" dir="cw">
                                      <p:cBhvr>
                                        <p:cTn id="34" dur="1500" autoRev="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35" dur="1500" autoRev="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500" autoRev="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Effect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Effect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27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500" autoRev="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animClr clrSpc="rgb" dir="cw">
                                      <p:cBhvr>
                                        <p:cTn id="45" dur="1500" autoRev="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46" dur="1500" autoRev="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500" autoRev="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Effect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Effect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27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500" autoRev="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animClr clrSpc="rgb" dir="cw">
                                      <p:cBhvr>
                                        <p:cTn id="56" dur="1500" autoRev="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57" dur="1500" autoRev="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500" autoRev="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Effect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Effect">
                            <p:stCondLst>
                              <p:cond delay="27000"/>
                            </p:stCondLst>
                            <p:childTnLst>
                              <p:par>
                                <p:cTn id="65" presetID="27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500" autoRev="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animClr clrSpc="rgb" dir="cw">
                                      <p:cBhvr>
                                        <p:cTn id="67" dur="1500" autoRev="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68" dur="1500" autoRev="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500" autoRev="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Effect">
                            <p:stCondLst>
                              <p:cond delay="30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Effect">
                            <p:stCondLst>
                              <p:cond delay="32000"/>
                            </p:stCondLst>
                            <p:childTnLst>
                              <p:par>
                                <p:cTn id="76" presetID="27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500" autoRev="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animClr clrSpc="rgb" dir="cw">
                                      <p:cBhvr>
                                        <p:cTn id="78" dur="1500" autoRev="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79" dur="1500" autoRev="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500" autoRev="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Effect">
                            <p:stCondLst>
                              <p:cond delay="350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Effect">
                            <p:stCondLst>
                              <p:cond delay="37000"/>
                            </p:stCondLst>
                            <p:childTnLst>
                              <p:par>
                                <p:cTn id="87" presetID="27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500" autoRev="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animClr clrSpc="rgb" dir="cw">
                                      <p:cBhvr>
                                        <p:cTn id="89" dur="1500" autoRev="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90" dur="1500" autoRev="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500" autoRev="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12" descr="chto_delatt_esli_vy_provalilis_pod_led"/>
          <p:cNvPicPr/>
          <p:nvPr/>
        </p:nvPicPr>
        <p:blipFill>
          <a:blip r:embed="rId2"/>
          <a:srcRect t="28830" r="74165" b="6467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chemeClr val="accent2"/>
                </a:solidFill>
                <a:latin typeface="Arial"/>
              </a:rPr>
              <a:t>Способы спасения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0" name="Picture 18" descr="Безопасность на воде и оказание помощи пострадавшим"/>
          <p:cNvPicPr/>
          <p:nvPr/>
        </p:nvPicPr>
        <p:blipFill>
          <a:blip r:embed="rId3"/>
          <a:stretch/>
        </p:blipFill>
        <p:spPr>
          <a:xfrm>
            <a:off x="457200" y="1981080"/>
            <a:ext cx="3628800" cy="177120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9" descr="Безопасность на воде и оказание помощи пострадавшим"/>
          <p:cNvPicPr/>
          <p:nvPr/>
        </p:nvPicPr>
        <p:blipFill>
          <a:blip r:embed="rId4"/>
          <a:stretch/>
        </p:blipFill>
        <p:spPr>
          <a:xfrm>
            <a:off x="457200" y="4267080"/>
            <a:ext cx="3614400" cy="1980720"/>
          </a:xfrm>
          <a:prstGeom prst="rect">
            <a:avLst/>
          </a:prstGeom>
          <a:ln w="0">
            <a:noFill/>
          </a:ln>
        </p:spPr>
      </p:pic>
      <p:pic>
        <p:nvPicPr>
          <p:cNvPr id="212" name="Picture 20" descr="Безопасность на воде и оказание помощи пострадавшим"/>
          <p:cNvPicPr/>
          <p:nvPr/>
        </p:nvPicPr>
        <p:blipFill>
          <a:blip r:embed="rId5"/>
          <a:stretch/>
        </p:blipFill>
        <p:spPr>
          <a:xfrm>
            <a:off x="4952880" y="1981080"/>
            <a:ext cx="3414240" cy="175212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21" descr="Безопасность на воде и оказание помощи пострадавшим"/>
          <p:cNvPicPr/>
          <p:nvPr/>
        </p:nvPicPr>
        <p:blipFill>
          <a:blip r:embed="rId6"/>
          <a:stretch/>
        </p:blipFill>
        <p:spPr>
          <a:xfrm>
            <a:off x="4724280" y="4267080"/>
            <a:ext cx="3657240" cy="1980720"/>
          </a:xfrm>
          <a:prstGeom prst="rect">
            <a:avLst/>
          </a:prstGeom>
          <a:ln w="0">
            <a:noFill/>
          </a:ln>
        </p:spPr>
      </p:pic>
      <p:sp>
        <p:nvSpPr>
          <p:cNvPr id="214" name="Text Box 22"/>
          <p:cNvSpPr/>
          <p:nvPr/>
        </p:nvSpPr>
        <p:spPr>
          <a:xfrm>
            <a:off x="457200" y="1523880"/>
            <a:ext cx="35809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        </a:t>
            </a:r>
            <a:r>
              <a:rPr lang="ru-RU" sz="1800" b="1" strike="noStrike" spc="-1">
                <a:solidFill>
                  <a:schemeClr val="hlink"/>
                </a:solidFill>
                <a:latin typeface="Arial"/>
              </a:rPr>
              <a:t>Помощь лыжной палкой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Text Box 23"/>
          <p:cNvSpPr/>
          <p:nvPr/>
        </p:nvSpPr>
        <p:spPr>
          <a:xfrm>
            <a:off x="5334120" y="3886200"/>
            <a:ext cx="2987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           </a:t>
            </a:r>
            <a:r>
              <a:rPr lang="ru-RU" sz="1800" b="1" strike="noStrike" spc="-1">
                <a:solidFill>
                  <a:schemeClr val="hlink"/>
                </a:solidFill>
                <a:latin typeface="Arial"/>
              </a:rPr>
              <a:t>Помощь шарфом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Text Box 24"/>
          <p:cNvSpPr/>
          <p:nvPr/>
        </p:nvSpPr>
        <p:spPr>
          <a:xfrm>
            <a:off x="6165720" y="1560600"/>
            <a:ext cx="2249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hlink"/>
                </a:solidFill>
                <a:latin typeface="Arial"/>
              </a:rPr>
              <a:t>Помощь веревкой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Text Box 25"/>
          <p:cNvSpPr/>
          <p:nvPr/>
        </p:nvSpPr>
        <p:spPr>
          <a:xfrm>
            <a:off x="1143000" y="3846600"/>
            <a:ext cx="2895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             </a:t>
            </a:r>
            <a:r>
              <a:rPr lang="ru-RU" sz="1800" b="1" strike="noStrike" spc="-1">
                <a:solidFill>
                  <a:schemeClr val="hlink"/>
                </a:solidFill>
                <a:latin typeface="Arial"/>
              </a:rPr>
              <a:t>Помощь доской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8" presetID="36" presetClass="emp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animScale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 additive="repl"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 additive="repl"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Effect">
                            <p:stCondLst>
                              <p:cond delay="7400"/>
                            </p:stCondLst>
                            <p:childTnLst>
                              <p:par>
                                <p:cTn id="14" presetID="36" presetClass="emp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animScale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 additive="repl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 additive="repl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Effect">
                            <p:stCondLst>
                              <p:cond delay="9700"/>
                            </p:stCondLst>
                            <p:childTnLst>
                              <p:par>
                                <p:cTn id="20" presetID="36" presetClass="emp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animScale>
                                      <p:cBhvr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 additive="repl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 additive="repl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Effect">
                            <p:stCondLst>
                              <p:cond delay="11800"/>
                            </p:stCondLst>
                            <p:childTnLst>
                              <p:par>
                                <p:cTn id="26" presetID="36" presetClass="emp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animScale>
                                      <p:cBhvr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 additive="repl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 additive="repl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5" descr="l1"/>
          <p:cNvPicPr/>
          <p:nvPr/>
        </p:nvPicPr>
        <p:blipFill>
          <a:blip r:embed="rId2"/>
          <a:srcRect b="2333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19" name="Oval 7"/>
          <p:cNvSpPr/>
          <p:nvPr/>
        </p:nvSpPr>
        <p:spPr>
          <a:xfrm>
            <a:off x="1828800" y="152280"/>
            <a:ext cx="6781320" cy="2209320"/>
          </a:xfrm>
          <a:prstGeom prst="ellipse">
            <a:avLst/>
          </a:prstGeom>
          <a:solidFill>
            <a:srgbClr val="3366FF">
              <a:alpha val="40000"/>
            </a:srgbClr>
          </a:solidFill>
          <a:ln w="9525">
            <a:noFill/>
          </a:ln>
          <a:scene3d>
            <a:camera prst="legacyObliqueTopRight">
              <a:rot lat="0" lon="3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Text Box 9"/>
          <p:cNvSpPr/>
          <p:nvPr/>
        </p:nvSpPr>
        <p:spPr>
          <a:xfrm>
            <a:off x="3142080" y="380880"/>
            <a:ext cx="425772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ДЛЯ ПРИБЛИЖЕНИЯ К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ПОСТРАДАВШЕМУ НУЖНО ПОЛЗТИ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НА ГРУДИ ШИРОКО РАССТАВИВ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РУКИ И НОГИ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5" descr="8802638cyh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22" name="WordArt 9"/>
          <p:cNvSpPr txBox="1"/>
          <p:nvPr/>
        </p:nvSpPr>
        <p:spPr>
          <a:xfrm>
            <a:off x="685800" y="1295280"/>
            <a:ext cx="8076960" cy="1294920"/>
          </a:xfrm>
          <a:prstGeom prst="rect">
            <a:avLst/>
          </a:prstGeom>
        </p:spPr>
        <p:txBody>
          <a:bodyPr wrap="none" lIns="90000" tIns="45000" rIns="90000" bIns="45000" anchor="ctr" anchorCtr="1">
            <a:prstTxWarp prst="textTriangle">
              <a:avLst>
                <a:gd name="adj" fmla="val 611"/>
              </a:avLst>
            </a:prstTxWarp>
            <a:noAutofit/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ln w="0">
                  <a:noFill/>
                </a:ln>
                <a:solidFill>
                  <a:srgbClr val="000000"/>
                </a:solidFill>
                <a:latin typeface="Times New Roman"/>
              </a:rPr>
              <a:t>СПАСИБО ЗА ВНИМАНИЕ !</a:t>
            </a:r>
            <a:endParaRPr lang="ru-RU" sz="3600" b="0" strike="noStrike" spc="-1">
              <a:ln w="0">
                <a:noFill/>
              </a:ln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7" descr="65abd089e95cfc1e3dc613d21c70122d_i-5345"/>
          <p:cNvPicPr/>
          <p:nvPr/>
        </p:nvPicPr>
        <p:blipFill>
          <a:blip r:embed="rId2">
            <a:alphaModFix amt="23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34" name="AutoShape 5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Line 8"/>
          <p:cNvSpPr/>
          <p:nvPr/>
        </p:nvSpPr>
        <p:spPr>
          <a:xfrm>
            <a:off x="1981080" y="1752480"/>
            <a:ext cx="838080" cy="914400"/>
          </a:xfrm>
          <a:prstGeom prst="line">
            <a:avLst/>
          </a:prstGeom>
          <a:ln w="123825">
            <a:solidFill>
              <a:srgbClr val="00FF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Line 10"/>
          <p:cNvSpPr/>
          <p:nvPr/>
        </p:nvSpPr>
        <p:spPr>
          <a:xfrm flipH="1" flipV="1">
            <a:off x="7696080" y="6019560"/>
            <a:ext cx="685800" cy="685800"/>
          </a:xfrm>
          <a:prstGeom prst="line">
            <a:avLst/>
          </a:prstGeom>
          <a:ln w="123825">
            <a:solidFill>
              <a:srgbClr val="00FF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Oval 11"/>
          <p:cNvSpPr/>
          <p:nvPr/>
        </p:nvSpPr>
        <p:spPr>
          <a:xfrm>
            <a:off x="4114800" y="0"/>
            <a:ext cx="4647960" cy="2361960"/>
          </a:xfrm>
          <a:prstGeom prst="ellipse">
            <a:avLst/>
          </a:prstGeom>
          <a:solidFill>
            <a:srgbClr val="00FFFF">
              <a:alpha val="23000"/>
            </a:srgbClr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Arial"/>
              </a:rPr>
              <a:t>Водоемы начинают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Arial"/>
              </a:rPr>
              <a:t>замерзать от берега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Arial"/>
              </a:rPr>
              <a:t>к центру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0.03331 L -0.19583 -0.06662 E">
                                      <p:cBhvr>
                                        <p:cTn id="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0.05552 L 0.04583 0.18876 E">
                                      <p:cBhvr>
                                        <p:cTn id="1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4" descr="volgodonsk-media"/>
          <p:cNvPicPr/>
          <p:nvPr/>
        </p:nvPicPr>
        <p:blipFill>
          <a:blip r:embed="rId2"/>
          <a:srcRect t="15276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9" descr="sdvbdfjhgf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10" descr="big"/>
          <p:cNvPicPr/>
          <p:nvPr/>
        </p:nvPicPr>
        <p:blipFill>
          <a:blip r:embed="rId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 additive="repl">
                                        <p:cTn id="11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9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32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5" descr="volgodonsk-media"/>
          <p:cNvPicPr/>
          <p:nvPr/>
        </p:nvPicPr>
        <p:blipFill>
          <a:blip r:embed="rId2"/>
          <a:srcRect t="15276"/>
          <a:stretch/>
        </p:blipFill>
        <p:spPr>
          <a:xfrm>
            <a:off x="0" y="0"/>
            <a:ext cx="9295920" cy="6857640"/>
          </a:xfrm>
          <a:prstGeom prst="rect">
            <a:avLst/>
          </a:prstGeom>
          <a:ln w="0">
            <a:noFill/>
          </a:ln>
        </p:spPr>
      </p:pic>
      <p:sp>
        <p:nvSpPr>
          <p:cNvPr id="142" name="Oval 6"/>
          <p:cNvSpPr/>
          <p:nvPr/>
        </p:nvSpPr>
        <p:spPr>
          <a:xfrm>
            <a:off x="914400" y="990720"/>
            <a:ext cx="7924320" cy="4800240"/>
          </a:xfrm>
          <a:prstGeom prst="ellipse">
            <a:avLst/>
          </a:prstGeom>
          <a:solidFill>
            <a:srgbClr val="00FFFF">
              <a:alpha val="4000"/>
            </a:srgbClr>
          </a:solidFill>
          <a:ln w="9525">
            <a:solidFill>
              <a:srgbClr val="6666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Arial"/>
              </a:rPr>
              <a:t>Прозрачный лед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Arial"/>
              </a:rPr>
              <a:t>голубовато-зеленого оттенка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Arial"/>
              </a:rPr>
              <a:t>считается прочным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E0E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5" descr="sdvbdfjhgf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44" name="Oval 7"/>
          <p:cNvSpPr/>
          <p:nvPr/>
        </p:nvSpPr>
        <p:spPr>
          <a:xfrm>
            <a:off x="228600" y="457200"/>
            <a:ext cx="8686440" cy="5257440"/>
          </a:xfrm>
          <a:prstGeom prst="ellipse">
            <a:avLst/>
          </a:prstGeom>
          <a:solidFill>
            <a:srgbClr val="00FFFF">
              <a:alpha val="4000"/>
            </a:srgbClr>
          </a:solidFill>
          <a:ln w="9525">
            <a:solidFill>
              <a:srgbClr val="C0C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Лед ЖЕЛТОВАТО-СЕРОГО оттенка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самый хрупкий и опасный для перехода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5" descr="406b62ca5ce306b30f8c71a478d6bb5c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46" name="Line 9"/>
          <p:cNvSpPr/>
          <p:nvPr/>
        </p:nvSpPr>
        <p:spPr>
          <a:xfrm>
            <a:off x="4647960" y="2590560"/>
            <a:ext cx="685800" cy="228600"/>
          </a:xfrm>
          <a:prstGeom prst="line">
            <a:avLst/>
          </a:prstGeom>
          <a:ln w="73025">
            <a:solidFill>
              <a:srgbClr val="CCFF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Line 14"/>
          <p:cNvSpPr/>
          <p:nvPr/>
        </p:nvSpPr>
        <p:spPr>
          <a:xfrm>
            <a:off x="4572000" y="2895480"/>
            <a:ext cx="1143000" cy="380880"/>
          </a:xfrm>
          <a:prstGeom prst="line">
            <a:avLst/>
          </a:prstGeom>
          <a:ln w="73025">
            <a:solidFill>
              <a:srgbClr val="CCFF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Line 15"/>
          <p:cNvSpPr/>
          <p:nvPr/>
        </p:nvSpPr>
        <p:spPr>
          <a:xfrm>
            <a:off x="4800600" y="2286000"/>
            <a:ext cx="838080" cy="380880"/>
          </a:xfrm>
          <a:prstGeom prst="line">
            <a:avLst/>
          </a:prstGeom>
          <a:ln w="73025">
            <a:solidFill>
              <a:srgbClr val="CCFF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Line 16"/>
          <p:cNvSpPr/>
          <p:nvPr/>
        </p:nvSpPr>
        <p:spPr>
          <a:xfrm flipH="1">
            <a:off x="2666880" y="2590560"/>
            <a:ext cx="1447920" cy="609840"/>
          </a:xfrm>
          <a:prstGeom prst="line">
            <a:avLst/>
          </a:prstGeom>
          <a:ln w="73025">
            <a:solidFill>
              <a:srgbClr val="CCFF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Line 17"/>
          <p:cNvSpPr/>
          <p:nvPr/>
        </p:nvSpPr>
        <p:spPr>
          <a:xfrm flipH="1">
            <a:off x="3047760" y="3124080"/>
            <a:ext cx="838440" cy="609480"/>
          </a:xfrm>
          <a:prstGeom prst="line">
            <a:avLst/>
          </a:prstGeom>
          <a:ln w="73025">
            <a:solidFill>
              <a:srgbClr val="CCFF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Line 18"/>
          <p:cNvSpPr/>
          <p:nvPr/>
        </p:nvSpPr>
        <p:spPr>
          <a:xfrm flipH="1">
            <a:off x="2590560" y="2286000"/>
            <a:ext cx="1371600" cy="685800"/>
          </a:xfrm>
          <a:prstGeom prst="line">
            <a:avLst/>
          </a:prstGeom>
          <a:ln w="73025">
            <a:solidFill>
              <a:srgbClr val="CCFF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Oval 19"/>
          <p:cNvSpPr/>
          <p:nvPr/>
        </p:nvSpPr>
        <p:spPr>
          <a:xfrm>
            <a:off x="3200400" y="2971800"/>
            <a:ext cx="3200040" cy="3657240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9525">
            <a:noFill/>
          </a:ln>
          <a:scene3d>
            <a:camera prst="legacyObliqueTopRight">
              <a:rot lat="21299999" lon="15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</a:rPr>
              <a:t>Лед особенно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</a:rPr>
              <a:t>не прочен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</a:rPr>
              <a:t>возле торчащих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</a:rPr>
              <a:t>кустарников,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</a:rPr>
              <a:t>бревен, камышей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</a:rPr>
              <a:t>и деревьев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3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id="8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-3.01874E-006 L -0.10417 0.12214 E">
                                      <p:cBhvr>
                                        <p:cTn id="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-0.04441 L -0.09583 0.06662 E">
                                      <p:cBhvr>
                                        <p:cTn id="11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4997 L -0.11666 0.07217 E">
                                      <p:cBhvr>
                                        <p:cTn id="13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02776 L 0.025 0.04997 E">
                                      <p:cBhvr>
                                        <p:cTn id="1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02776 L 0.15417 0.08327 E">
                                      <p:cBhvr>
                                        <p:cTn id="17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1665 L 0.1875 0.09438 E">
                                      <p:cBhvr>
                                        <p:cTn id="1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4" descr="57558"/>
          <p:cNvPicPr/>
          <p:nvPr/>
        </p:nvPicPr>
        <p:blipFill>
          <a:blip r:embed="rId2"/>
          <a:stretch/>
        </p:blipFill>
        <p:spPr>
          <a:xfrm>
            <a:off x="0" y="0"/>
            <a:ext cx="9143640" cy="7009920"/>
          </a:xfrm>
          <a:prstGeom prst="rect">
            <a:avLst/>
          </a:prstGeom>
          <a:ln w="0">
            <a:noFill/>
          </a:ln>
        </p:spPr>
      </p:pic>
      <p:sp>
        <p:nvSpPr>
          <p:cNvPr id="154" name="Oval 5"/>
          <p:cNvSpPr/>
          <p:nvPr/>
        </p:nvSpPr>
        <p:spPr>
          <a:xfrm>
            <a:off x="228600" y="914400"/>
            <a:ext cx="8686440" cy="4800240"/>
          </a:xfrm>
          <a:prstGeom prst="ellipse">
            <a:avLst/>
          </a:prstGeom>
          <a:solidFill>
            <a:srgbClr val="00FFFF">
              <a:alpha val="4000"/>
            </a:srgbClr>
          </a:solidFill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/>
              </a:rPr>
              <a:t>Заснеженные участки льда на водоемах не прочные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 Box 6"/>
          <p:cNvSpPr/>
          <p:nvPr/>
        </p:nvSpPr>
        <p:spPr>
          <a:xfrm>
            <a:off x="2133720" y="1143000"/>
            <a:ext cx="38095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Лед под мостами и вблизи устья рек</a:t>
            </a:r>
          </a:p>
        </p:txBody>
      </p:sp>
      <p:pic>
        <p:nvPicPr>
          <p:cNvPr id="156" name="Picture 8" descr="Картинки по запросу ЛЕД ПОД МОСТАМИ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57" name="Oval 9"/>
          <p:cNvSpPr/>
          <p:nvPr/>
        </p:nvSpPr>
        <p:spPr>
          <a:xfrm>
            <a:off x="2438280" y="1676520"/>
            <a:ext cx="4495320" cy="3885840"/>
          </a:xfrm>
          <a:prstGeom prst="ellipse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scene3d>
            <a:camera prst="legacyObliqueTopRight">
              <a:rot lat="21299999" lon="3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FF"/>
                </a:solidFill>
                <a:latin typeface="Bodoni MT Black"/>
              </a:rPr>
              <a:t>ПОД МОСТАМИ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FF"/>
                </a:solidFill>
                <a:latin typeface="Bodoni MT Black"/>
              </a:rPr>
              <a:t>ЛЕД ТОНЬШЕ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182</Words>
  <Application>Microsoft Office PowerPoint</Application>
  <PresentationFormat>Экран (4:3)</PresentationFormat>
  <Paragraphs>76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Оформление по умолчанию</vt:lpstr>
      <vt:lpstr>Оформление по умолчанию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спасения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inet</dc:creator>
  <cp:lastModifiedBy>pc</cp:lastModifiedBy>
  <cp:revision>26</cp:revision>
  <cp:lastPrinted>1601-01-01T00:00:00Z</cp:lastPrinted>
  <dcterms:created xsi:type="dcterms:W3CDTF">1601-01-01T00:00:00Z</dcterms:created>
  <dcterms:modified xsi:type="dcterms:W3CDTF">2025-11-07T05:10:58Z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26</vt:i4>
  </property>
  <property fmtid="{D5CDD505-2E9C-101B-9397-08002B2CF9AE}" pid="4" name="Version">
    <vt:i4>1</vt:i4>
  </property>
</Properties>
</file>